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29"/>
  </p:handoutMasterIdLst>
  <p:sldIdLst>
    <p:sldId id="282" r:id="rId2"/>
    <p:sldId id="267" r:id="rId3"/>
    <p:sldId id="320" r:id="rId4"/>
    <p:sldId id="318" r:id="rId5"/>
    <p:sldId id="319" r:id="rId6"/>
    <p:sldId id="321" r:id="rId7"/>
    <p:sldId id="322" r:id="rId8"/>
    <p:sldId id="323" r:id="rId9"/>
    <p:sldId id="324" r:id="rId10"/>
    <p:sldId id="325" r:id="rId11"/>
    <p:sldId id="326" r:id="rId12"/>
    <p:sldId id="331" r:id="rId13"/>
    <p:sldId id="327" r:id="rId14"/>
    <p:sldId id="328" r:id="rId15"/>
    <p:sldId id="329" r:id="rId16"/>
    <p:sldId id="330" r:id="rId17"/>
    <p:sldId id="332" r:id="rId18"/>
    <p:sldId id="333" r:id="rId19"/>
    <p:sldId id="340" r:id="rId20"/>
    <p:sldId id="334" r:id="rId21"/>
    <p:sldId id="335" r:id="rId22"/>
    <p:sldId id="336" r:id="rId23"/>
    <p:sldId id="337" r:id="rId24"/>
    <p:sldId id="341" r:id="rId25"/>
    <p:sldId id="338" r:id="rId26"/>
    <p:sldId id="339" r:id="rId27"/>
    <p:sldId id="342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7652B5-9604-43D9-823C-58B402761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20078359-3042-4229-B1D2-4087A2A8F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5CD5-1960-4122-8880-F71857563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0500C-B91C-4EEB-9E52-F3E4F8BB4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4373F-12C6-4A0E-9CFA-91DD47506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C1671-668A-41F3-8A45-180296546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92AEE-7533-4193-A3EE-A84FCC7E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5DA05-CDFF-47EF-B477-D7B3AB592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1554E-EDD2-4DF2-8A1F-19CCD4D68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10981-BDF2-4F79-9835-124BA0617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DE639-7358-43A3-B93D-FF840D20B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C4C66-1AD4-4AD9-ADED-5DB194BDD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fld id="{E3DC092C-B09F-4381-8D82-84C707489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915400" cy="1143000"/>
          </a:xfrm>
        </p:spPr>
        <p:txBody>
          <a:bodyPr/>
          <a:lstStyle/>
          <a:p>
            <a:r>
              <a:rPr lang="en-US" b="1" smtClean="0"/>
              <a:t>Bed Bugs:  A Municipal Case Study and Beyond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Phil Alexakos, MPH, REHS</a:t>
            </a:r>
          </a:p>
          <a:p>
            <a:r>
              <a:rPr lang="en-US" smtClean="0"/>
              <a:t>Chief of Environmental Health &amp; Emergency Response</a:t>
            </a:r>
          </a:p>
          <a:p>
            <a:r>
              <a:rPr lang="en-US" smtClean="0"/>
              <a:t>Manchester Health Department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Langdon Mill Part 2009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City Government</a:t>
            </a:r>
          </a:p>
          <a:p>
            <a:pPr lvl="1"/>
            <a:r>
              <a:rPr lang="en-US" sz="2400" smtClean="0"/>
              <a:t>Health Department</a:t>
            </a:r>
          </a:p>
          <a:p>
            <a:pPr lvl="2"/>
            <a:r>
              <a:rPr lang="en-US" sz="2000" smtClean="0"/>
              <a:t>Hosted meetings</a:t>
            </a:r>
          </a:p>
          <a:p>
            <a:pPr lvl="2"/>
            <a:r>
              <a:rPr lang="en-US" sz="2000" smtClean="0"/>
              <a:t>Provided access to educational materials</a:t>
            </a:r>
          </a:p>
          <a:p>
            <a:pPr lvl="2"/>
            <a:r>
              <a:rPr lang="en-US" sz="2000" smtClean="0"/>
              <a:t>Functioned as the primary linkage to all City services</a:t>
            </a:r>
          </a:p>
          <a:p>
            <a:pPr lvl="2"/>
            <a:r>
              <a:rPr lang="en-US" sz="2000" smtClean="0"/>
              <a:t>Provided technical expertise and training to volunteers and participants</a:t>
            </a:r>
          </a:p>
          <a:p>
            <a:pPr lvl="1"/>
            <a:r>
              <a:rPr lang="en-US" sz="2400" smtClean="0"/>
              <a:t>Public Works</a:t>
            </a:r>
          </a:p>
          <a:p>
            <a:pPr lvl="2"/>
            <a:r>
              <a:rPr lang="en-US" sz="2000" smtClean="0"/>
              <a:t>Provided free access to the City Transfer Station for disposal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Langdon Mill 2009- Community Organizations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Multiple Faith-Based groups and most importantly volunteers were energized and trained to continue engaging the residents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Remember, one of the shortcomings of the previous initiatives was sustainability!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Social Service Agencies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These groups are likely to encounter people affected by bedbug issues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Training these workers also protects them from unknowingly putting themselves at risk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Langdon Mill 2009- Community Organizations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Cultural Organizations</a:t>
            </a:r>
          </a:p>
          <a:p>
            <a:pPr lvl="1"/>
            <a:r>
              <a:rPr lang="en-US" smtClean="0"/>
              <a:t>Assist with translation and training efforts</a:t>
            </a:r>
          </a:p>
          <a:p>
            <a:pPr lvl="1"/>
            <a:r>
              <a:rPr lang="en-US" smtClean="0"/>
              <a:t>Increased “buy-in”</a:t>
            </a:r>
          </a:p>
          <a:p>
            <a:pPr lvl="1"/>
            <a:r>
              <a:rPr lang="en-US" smtClean="0"/>
              <a:t>Enhanced understanding of issues and challenges for planners and volunteers</a:t>
            </a:r>
          </a:p>
          <a:p>
            <a:pPr lvl="1"/>
            <a:r>
              <a:rPr lang="en-US" smtClean="0"/>
              <a:t>Allowed effort to penetrate deeper into the community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Langdon Mill 2009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Department </a:t>
            </a:r>
          </a:p>
          <a:p>
            <a:pPr lvl="1">
              <a:defRPr/>
            </a:pPr>
            <a:r>
              <a:rPr lang="en-US" smtClean="0"/>
              <a:t>Social workers, nurses and teachers are likely to encounter the issue</a:t>
            </a:r>
          </a:p>
          <a:p>
            <a:pPr lvl="2">
              <a:defRPr/>
            </a:pPr>
            <a:r>
              <a:rPr lang="en-US" smtClean="0"/>
              <a:t>They can help identify problems before they become severe </a:t>
            </a:r>
          </a:p>
          <a:p>
            <a:pPr lvl="1">
              <a:defRPr/>
            </a:pPr>
            <a:r>
              <a:rPr lang="en-US" smtClean="0"/>
              <a:t>Provided two great “Case Workers” during the effort which increased </a:t>
            </a:r>
            <a:r>
              <a:rPr 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trust</a:t>
            </a:r>
            <a:r>
              <a:rPr lang="en-US" smtClean="0"/>
              <a:t> and </a:t>
            </a:r>
            <a:r>
              <a:rPr 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continuity</a:t>
            </a:r>
            <a:r>
              <a:rPr lang="en-US" smtClean="0"/>
              <a:t> during the relocation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Langdon Mill 2009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Colleges </a:t>
            </a:r>
          </a:p>
          <a:p>
            <a:pPr lvl="1"/>
            <a:r>
              <a:rPr lang="en-US" smtClean="0"/>
              <a:t>Provided an opportunity for “service learning” in the community.</a:t>
            </a:r>
          </a:p>
          <a:p>
            <a:pPr lvl="1"/>
            <a:r>
              <a:rPr lang="en-US" smtClean="0"/>
              <a:t>Provide an unlimited supply of volunteers over time.</a:t>
            </a:r>
          </a:p>
          <a:p>
            <a:pPr lvl="1"/>
            <a:r>
              <a:rPr lang="en-US" smtClean="0"/>
              <a:t>Access to grants and research opportunities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Langdon Mill 2009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Businesses</a:t>
            </a:r>
          </a:p>
          <a:p>
            <a:pPr lvl="1"/>
            <a:r>
              <a:rPr lang="en-US" smtClean="0"/>
              <a:t>Provided needed monetary support and resources needed to properly enact the effort</a:t>
            </a:r>
          </a:p>
          <a:p>
            <a:pPr lvl="1"/>
            <a:r>
              <a:rPr lang="en-US" smtClean="0"/>
              <a:t>Increase awareness and reduce the stigma associated with bed bugs</a:t>
            </a:r>
          </a:p>
          <a:p>
            <a:pPr lvl="1"/>
            <a:r>
              <a:rPr lang="en-US" smtClean="0"/>
              <a:t>Local Pest Control Company lent its expert to the effort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Langdon Mill 2009- Timeline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April/May   Community Planning</a:t>
            </a:r>
          </a:p>
          <a:p>
            <a:pPr>
              <a:lnSpc>
                <a:spcPct val="90000"/>
              </a:lnSpc>
            </a:pPr>
            <a:r>
              <a:rPr lang="en-US" smtClean="0"/>
              <a:t>May/June    Tenant Education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June             </a:t>
            </a:r>
            <a:r>
              <a:rPr lang="en-US" sz="2800" smtClean="0"/>
              <a:t>Media and Community Awareness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June/ July       Furniture and Household Items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July/August    Tenant Relocation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August            </a:t>
            </a:r>
            <a:r>
              <a:rPr lang="en-US" sz="2400" smtClean="0"/>
              <a:t>Treatment of Building and Maintenance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August                 Re-Housing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ONGOING Education and Prevention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Langdon Mill 2009- Logistics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Housing</a:t>
            </a:r>
          </a:p>
          <a:p>
            <a:r>
              <a:rPr lang="en-US" smtClean="0"/>
              <a:t>Transportation</a:t>
            </a:r>
          </a:p>
          <a:p>
            <a:r>
              <a:rPr lang="en-US" smtClean="0"/>
              <a:t>Volunteer Coordination</a:t>
            </a:r>
          </a:p>
          <a:p>
            <a:r>
              <a:rPr lang="en-US" smtClean="0"/>
              <a:t>Donation Coordination </a:t>
            </a:r>
          </a:p>
          <a:p>
            <a:r>
              <a:rPr lang="en-US" smtClean="0"/>
              <a:t>Food</a:t>
            </a:r>
          </a:p>
          <a:p>
            <a:r>
              <a:rPr lang="en-US" smtClean="0"/>
              <a:t>Case Workers</a:t>
            </a:r>
          </a:p>
          <a:p>
            <a:r>
              <a:rPr lang="en-US" smtClean="0"/>
              <a:t>$$$$ ????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Everyone is Back…Now What?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Ongoing involvement	</a:t>
            </a:r>
          </a:p>
          <a:p>
            <a:pPr lvl="1"/>
            <a:r>
              <a:rPr lang="en-US" sz="2400" smtClean="0"/>
              <a:t>Owner has designated an apartment as a “volunteer office”</a:t>
            </a:r>
          </a:p>
          <a:p>
            <a:pPr lvl="1"/>
            <a:r>
              <a:rPr lang="en-US" sz="2400" smtClean="0"/>
              <a:t>Local college remains a strong presence in the building with student volunteers</a:t>
            </a:r>
          </a:p>
          <a:p>
            <a:pPr lvl="1"/>
            <a:r>
              <a:rPr lang="en-US" sz="2400" smtClean="0"/>
              <a:t>Tenants are engaged to ensure safe practices</a:t>
            </a:r>
          </a:p>
          <a:p>
            <a:pPr lvl="1"/>
            <a:r>
              <a:rPr lang="en-US" sz="2400" smtClean="0"/>
              <a:t>New tenants are educated upon arrival</a:t>
            </a:r>
          </a:p>
          <a:p>
            <a:pPr lvl="1"/>
            <a:r>
              <a:rPr lang="en-US" sz="2400" smtClean="0"/>
              <a:t>Units are surveyed for any signs of activity</a:t>
            </a:r>
          </a:p>
          <a:p>
            <a:pPr lvl="1"/>
            <a:r>
              <a:rPr lang="en-US" sz="2400" smtClean="0"/>
              <a:t>Action is taken immediately at the first sign of an issue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Keeping the Momentum Going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Bed Bug History in Manchester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First Calls 2002</a:t>
            </a:r>
          </a:p>
          <a:p>
            <a:r>
              <a:rPr lang="en-US" b="1" smtClean="0"/>
              <a:t>Langdon Mill Building </a:t>
            </a:r>
          </a:p>
          <a:p>
            <a:pPr lvl="1"/>
            <a:r>
              <a:rPr lang="en-US" b="1" smtClean="0"/>
              <a:t>20 Units</a:t>
            </a:r>
          </a:p>
          <a:p>
            <a:pPr lvl="1"/>
            <a:r>
              <a:rPr lang="en-US" b="1" smtClean="0"/>
              <a:t>Multiple Languages</a:t>
            </a:r>
          </a:p>
          <a:p>
            <a:pPr lvl="1"/>
            <a:r>
              <a:rPr lang="en-US" b="1" smtClean="0"/>
              <a:t>Older Construction</a:t>
            </a:r>
          </a:p>
          <a:p>
            <a:pPr lvl="1"/>
            <a:r>
              <a:rPr lang="en-US" b="1" smtClean="0"/>
              <a:t>Multiple Complaints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This Isn’t the Only Problem in Town, Let Alone the State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Bed Bug “Task Force”, “Policy Group”, “Coalition” was formed</a:t>
            </a:r>
          </a:p>
          <a:p>
            <a:r>
              <a:rPr lang="en-US" smtClean="0"/>
              <a:t>Knowing this continues to be an issue the members of the Langdon Mill Project were determined to energize others to advocate for bed bug awareness and infestation prevention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Partners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NH Department of Agriculture, Pesticides</a:t>
            </a:r>
          </a:p>
          <a:p>
            <a:r>
              <a:rPr lang="en-US" smtClean="0"/>
              <a:t>New Hampshire Legal Assistance</a:t>
            </a:r>
          </a:p>
          <a:p>
            <a:r>
              <a:rPr lang="en-US" smtClean="0"/>
              <a:t>The Way Home</a:t>
            </a:r>
          </a:p>
          <a:p>
            <a:r>
              <a:rPr lang="en-US" smtClean="0"/>
              <a:t>NH Cooperative Extension and UNH Manchester</a:t>
            </a:r>
          </a:p>
          <a:p>
            <a:r>
              <a:rPr lang="en-US" smtClean="0"/>
              <a:t>Medical Providers</a:t>
            </a:r>
          </a:p>
          <a:p>
            <a:r>
              <a:rPr lang="en-US" smtClean="0"/>
              <a:t>Many Community-Based Agencies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Subcommittees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Public Education</a:t>
            </a:r>
          </a:p>
          <a:p>
            <a:r>
              <a:rPr lang="en-US" smtClean="0"/>
              <a:t>Policy </a:t>
            </a:r>
          </a:p>
          <a:p>
            <a:r>
              <a:rPr lang="en-US" smtClean="0"/>
              <a:t>Funding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Education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Who needs information</a:t>
            </a:r>
          </a:p>
          <a:p>
            <a:pPr lvl="1"/>
            <a:r>
              <a:rPr lang="en-US" sz="2400" smtClean="0"/>
              <a:t>Tenants</a:t>
            </a:r>
          </a:p>
          <a:p>
            <a:pPr lvl="1"/>
            <a:r>
              <a:rPr lang="en-US" sz="2400" smtClean="0"/>
              <a:t>Property owners</a:t>
            </a:r>
          </a:p>
          <a:p>
            <a:pPr lvl="1"/>
            <a:r>
              <a:rPr lang="en-US" sz="2400" smtClean="0"/>
              <a:t>Policy makers</a:t>
            </a:r>
          </a:p>
          <a:p>
            <a:pPr lvl="1"/>
            <a:r>
              <a:rPr lang="en-US" sz="2400" smtClean="0"/>
              <a:t>Businesses</a:t>
            </a:r>
          </a:p>
          <a:p>
            <a:r>
              <a:rPr lang="en-US" sz="2800" smtClean="0"/>
              <a:t>Where to go for information</a:t>
            </a:r>
          </a:p>
          <a:p>
            <a:pPr lvl="1"/>
            <a:r>
              <a:rPr lang="en-US" sz="2400" smtClean="0"/>
              <a:t>UNH Cooperative Extension</a:t>
            </a:r>
          </a:p>
          <a:p>
            <a:pPr lvl="1"/>
            <a:r>
              <a:rPr lang="en-US" sz="2400" smtClean="0"/>
              <a:t>NH 211</a:t>
            </a:r>
          </a:p>
          <a:p>
            <a:pPr lvl="1"/>
            <a:r>
              <a:rPr lang="en-US" sz="2400" smtClean="0"/>
              <a:t>Websites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Information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Needs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Pamphlets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Magnets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Stickers</a:t>
            </a:r>
          </a:p>
          <a:p>
            <a:pPr lvl="1"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800" smtClean="0"/>
              <a:t>Considerations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Ease of reading and understanding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Culturally appropriate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Consistency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Funding $$$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Grants and Partnerships</a:t>
            </a:r>
          </a:p>
          <a:p>
            <a:pPr lvl="1">
              <a:lnSpc>
                <a:spcPct val="80000"/>
              </a:lnSpc>
            </a:pPr>
            <a:endParaRPr lang="en-US" sz="2400" smtClean="0"/>
          </a:p>
          <a:p>
            <a:pPr lvl="2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Assessment and Ownership of the Problem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Data collection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Target areas for interventions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Municipal Policy Maker Resolution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Evidence Based Best Practices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What are other places doing?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Minimizing Risk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Enforcement, trash collection, regulation of used furniture place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Consistency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Linkage to Resources </a:t>
            </a:r>
          </a:p>
          <a:p>
            <a:pPr lvl="1">
              <a:lnSpc>
                <a:spcPct val="90000"/>
              </a:lnSpc>
            </a:pPr>
            <a:endParaRPr lang="en-US" sz="2000" smtClean="0"/>
          </a:p>
          <a:p>
            <a:pPr lvl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Increase public and civic awareness</a:t>
            </a:r>
          </a:p>
          <a:p>
            <a:r>
              <a:rPr lang="en-US" smtClean="0"/>
              <a:t>The more people and businesses know…</a:t>
            </a:r>
          </a:p>
          <a:p>
            <a:pPr lvl="1"/>
            <a:r>
              <a:rPr lang="en-US" smtClean="0"/>
              <a:t>This is a REAL problem</a:t>
            </a:r>
          </a:p>
          <a:p>
            <a:pPr lvl="1"/>
            <a:r>
              <a:rPr lang="en-US" smtClean="0"/>
              <a:t>Less stigma</a:t>
            </a:r>
          </a:p>
          <a:p>
            <a:pPr lvl="1"/>
            <a:r>
              <a:rPr lang="en-US" smtClean="0"/>
              <a:t>More apt to want to commit resources to prevention and treatment</a:t>
            </a:r>
          </a:p>
          <a:p>
            <a:pPr lvl="1"/>
            <a:r>
              <a:rPr lang="en-US" smtClean="0"/>
              <a:t>Opportunities to collaborate</a:t>
            </a:r>
          </a:p>
          <a:p>
            <a:pPr lvl="2"/>
            <a:r>
              <a:rPr lang="en-US" smtClean="0"/>
              <a:t>Healthy Homes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Bed Bug Task Force will continue to expand and meet</a:t>
            </a:r>
          </a:p>
          <a:p>
            <a:r>
              <a:rPr lang="en-US" smtClean="0"/>
              <a:t>Hope to organize a statewide conference</a:t>
            </a:r>
          </a:p>
          <a:p>
            <a:r>
              <a:rPr lang="en-US" smtClean="0"/>
              <a:t>Formalize a centralized location for bed bug information</a:t>
            </a:r>
          </a:p>
          <a:p>
            <a:r>
              <a:rPr lang="en-US" smtClean="0"/>
              <a:t>Engage state policy makers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 Department Role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 in the business of housing code enforcement</a:t>
            </a:r>
          </a:p>
          <a:p>
            <a:pPr lvl="1"/>
            <a:r>
              <a:rPr lang="en-US" smtClean="0"/>
              <a:t>Some in the audience may be wearing both “hats”</a:t>
            </a:r>
          </a:p>
          <a:p>
            <a:pPr lvl="1"/>
            <a:r>
              <a:rPr lang="en-US" smtClean="0"/>
              <a:t>Educational role</a:t>
            </a:r>
          </a:p>
          <a:p>
            <a:pPr lvl="1"/>
            <a:r>
              <a:rPr lang="en-US" smtClean="0"/>
              <a:t>Connections and access to resources in the Community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History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Collaborative Efforts</a:t>
            </a:r>
          </a:p>
          <a:p>
            <a:pPr lvl="1"/>
            <a:r>
              <a:rPr lang="en-US" smtClean="0"/>
              <a:t>2005</a:t>
            </a:r>
          </a:p>
          <a:p>
            <a:pPr lvl="2"/>
            <a:r>
              <a:rPr lang="en-US" smtClean="0"/>
              <a:t>Mailings to all Laundromats, used furniture providers (that we knew of), furniture rental businesses</a:t>
            </a:r>
          </a:p>
          <a:p>
            <a:pPr lvl="2"/>
            <a:r>
              <a:rPr lang="en-US" smtClean="0"/>
              <a:t>Development of educational materials for the public</a:t>
            </a:r>
          </a:p>
          <a:p>
            <a:pPr lvl="3"/>
            <a:r>
              <a:rPr lang="en-US" smtClean="0"/>
              <a:t>Awareness and Treatment Guidelines</a:t>
            </a:r>
          </a:p>
          <a:p>
            <a:pPr lvl="3"/>
            <a:r>
              <a:rPr lang="en-US" smtClean="0"/>
              <a:t>English, Spanish, Russian, Bosnian</a:t>
            </a:r>
          </a:p>
          <a:p>
            <a:pPr lvl="2"/>
            <a:r>
              <a:rPr lang="en-US" smtClean="0"/>
              <a:t>Posted on Web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Langdon Mill 2005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October 2005</a:t>
            </a:r>
          </a:p>
          <a:p>
            <a:pPr lvl="1"/>
            <a:r>
              <a:rPr lang="en-US" smtClean="0"/>
              <a:t>Identification of a major bedbug and cockroach infestation </a:t>
            </a:r>
          </a:p>
          <a:p>
            <a:pPr lvl="1"/>
            <a:r>
              <a:rPr lang="en-US" smtClean="0"/>
              <a:t>Coordination with Housing Code to ensure proper enforcement</a:t>
            </a:r>
          </a:p>
          <a:p>
            <a:pPr lvl="1"/>
            <a:r>
              <a:rPr lang="en-US" smtClean="0"/>
              <a:t>Coordination with Pest Control Company to assure that residents were instructed on treatment preparation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Langdon Mill 2005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Major issues encountered</a:t>
            </a:r>
          </a:p>
          <a:p>
            <a:pPr lvl="1"/>
            <a:r>
              <a:rPr lang="en-US" sz="2400" smtClean="0"/>
              <a:t>Language Barriers</a:t>
            </a:r>
          </a:p>
          <a:p>
            <a:pPr lvl="1"/>
            <a:r>
              <a:rPr lang="en-US" sz="2400" smtClean="0"/>
              <a:t>Functional Needs Barriers</a:t>
            </a:r>
          </a:p>
          <a:p>
            <a:pPr lvl="1"/>
            <a:r>
              <a:rPr lang="en-US" sz="2400" smtClean="0"/>
              <a:t>Cooperation Barriers</a:t>
            </a:r>
          </a:p>
          <a:p>
            <a:pPr lvl="2"/>
            <a:r>
              <a:rPr lang="en-US" sz="2000" smtClean="0"/>
              <a:t>Laundering</a:t>
            </a:r>
          </a:p>
          <a:p>
            <a:pPr lvl="2"/>
            <a:r>
              <a:rPr lang="en-US" sz="2000" smtClean="0"/>
              <a:t>Site Prep</a:t>
            </a:r>
          </a:p>
          <a:p>
            <a:pPr lvl="1"/>
            <a:r>
              <a:rPr lang="en-US" sz="2400" smtClean="0"/>
              <a:t>Financial Barriers (for tenants and owner)</a:t>
            </a:r>
          </a:p>
          <a:p>
            <a:r>
              <a:rPr lang="en-US" sz="2800" smtClean="0"/>
              <a:t>Where it all fell short…..LONG TERM SUSTAINABILITY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Landon Mill 2009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March 2009</a:t>
            </a:r>
          </a:p>
          <a:p>
            <a:r>
              <a:rPr lang="en-US" smtClean="0"/>
              <a:t>Reports of children and infants were being “eaten alive” by bed bugs in this building</a:t>
            </a:r>
          </a:p>
          <a:p>
            <a:r>
              <a:rPr lang="en-US" smtClean="0"/>
              <a:t>Community advocacy groups began to act on behalf of these residents on their behalf</a:t>
            </a:r>
          </a:p>
          <a:p>
            <a:r>
              <a:rPr lang="en-US" smtClean="0"/>
              <a:t>Meetings of stakeholders were organized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Langdon Mill 2009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Organizers</a:t>
            </a:r>
          </a:p>
          <a:p>
            <a:pPr lvl="1"/>
            <a:r>
              <a:rPr lang="en-US" smtClean="0"/>
              <a:t>Granite State Organizing Project (GSOP)</a:t>
            </a:r>
          </a:p>
          <a:p>
            <a:pPr lvl="1"/>
            <a:r>
              <a:rPr lang="en-US" smtClean="0"/>
              <a:t>American Friends Service Committee</a:t>
            </a:r>
          </a:p>
          <a:p>
            <a:pPr lvl="2"/>
            <a:r>
              <a:rPr lang="en-US" smtClean="0"/>
              <a:t>Utilized their resources to bring all parties to the table</a:t>
            </a:r>
          </a:p>
          <a:p>
            <a:pPr lvl="2"/>
            <a:r>
              <a:rPr lang="en-US" smtClean="0"/>
              <a:t>Ensured that meetings were well organized and people/ agencies were accountable to effort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Langdon Mill 2009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Property Ownership</a:t>
            </a:r>
          </a:p>
          <a:p>
            <a:pPr lvl="1"/>
            <a:r>
              <a:rPr lang="en-US" smtClean="0"/>
              <a:t>Engaged from DAY 1!!</a:t>
            </a:r>
          </a:p>
          <a:p>
            <a:pPr lvl="1"/>
            <a:r>
              <a:rPr lang="en-US" smtClean="0"/>
              <a:t>Committed to a solution</a:t>
            </a:r>
          </a:p>
          <a:p>
            <a:pPr lvl="1"/>
            <a:r>
              <a:rPr lang="en-US" smtClean="0"/>
              <a:t>Ensures that resources invested are effective</a:t>
            </a:r>
          </a:p>
          <a:p>
            <a:pPr lvl="1"/>
            <a:r>
              <a:rPr lang="en-US" smtClean="0"/>
              <a:t>Integral in the success of any effort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.POT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.POT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.POT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.POT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461</TotalTime>
  <Words>846</Words>
  <Application>Microsoft Office PowerPoint</Application>
  <PresentationFormat>On-screen Show (4:3)</PresentationFormat>
  <Paragraphs>181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Times New Roman</vt:lpstr>
      <vt:lpstr>Arial</vt:lpstr>
      <vt:lpstr>Calibri</vt:lpstr>
      <vt:lpstr>RIBBONS</vt:lpstr>
      <vt:lpstr>Bed Bugs:  A Municipal Case Study and Beyond</vt:lpstr>
      <vt:lpstr>Bed Bug History in Manchester</vt:lpstr>
      <vt:lpstr>Health Department Role</vt:lpstr>
      <vt:lpstr>More History</vt:lpstr>
      <vt:lpstr>Langdon Mill 2005 </vt:lpstr>
      <vt:lpstr>Langdon Mill 2005</vt:lpstr>
      <vt:lpstr>Landon Mill 2009</vt:lpstr>
      <vt:lpstr>Langdon Mill 2009</vt:lpstr>
      <vt:lpstr>Langdon Mill 2009</vt:lpstr>
      <vt:lpstr>Langdon Mill Part 2009</vt:lpstr>
      <vt:lpstr>Langdon Mill 2009- Community Organizations</vt:lpstr>
      <vt:lpstr>Langdon Mill 2009- Community Organizations</vt:lpstr>
      <vt:lpstr>Langdon Mill 2009</vt:lpstr>
      <vt:lpstr>Langdon Mill 2009</vt:lpstr>
      <vt:lpstr>Langdon Mill 2009</vt:lpstr>
      <vt:lpstr>Langdon Mill 2009- Timeline</vt:lpstr>
      <vt:lpstr>Langdon Mill 2009- Logistics</vt:lpstr>
      <vt:lpstr>Everyone is Back…Now What?</vt:lpstr>
      <vt:lpstr>Next Steps</vt:lpstr>
      <vt:lpstr>This Isn’t the Only Problem in Town, Let Alone the State</vt:lpstr>
      <vt:lpstr>New Partners</vt:lpstr>
      <vt:lpstr>Subcommittees</vt:lpstr>
      <vt:lpstr>Public Education</vt:lpstr>
      <vt:lpstr>Public Information</vt:lpstr>
      <vt:lpstr>Policy</vt:lpstr>
      <vt:lpstr>Funding</vt:lpstr>
      <vt:lpstr>Future</vt:lpstr>
    </vt:vector>
  </TitlesOfParts>
  <Company>City of Manchester, 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 Bugs in the Community</dc:title>
  <dc:creator>kbouldry</dc:creator>
  <cp:lastModifiedBy>EventsYourWay</cp:lastModifiedBy>
  <cp:revision>36</cp:revision>
  <cp:lastPrinted>2005-03-07T14:16:50Z</cp:lastPrinted>
  <dcterms:created xsi:type="dcterms:W3CDTF">2005-02-14T16:19:36Z</dcterms:created>
  <dcterms:modified xsi:type="dcterms:W3CDTF">2016-07-13T12:50:01Z</dcterms:modified>
</cp:coreProperties>
</file>