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1" r:id="rId4"/>
    <p:sldId id="272" r:id="rId5"/>
    <p:sldId id="273" r:id="rId6"/>
    <p:sldId id="278" r:id="rId7"/>
    <p:sldId id="274" r:id="rId8"/>
    <p:sldId id="275" r:id="rId9"/>
    <p:sldId id="276" r:id="rId10"/>
    <p:sldId id="277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E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95BF323-E08F-42DF-889B-C0F197A28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446425F-8F27-4F94-AB01-115741277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B315D-3A14-4760-8798-020EBFF53269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14AD-A47D-48AE-AD62-C330FEC95044}" type="slidenum">
              <a:rPr lang="en-US"/>
              <a:pPr/>
              <a:t>11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609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581400"/>
            <a:ext cx="6400800" cy="1752600"/>
          </a:xfrm>
        </p:spPr>
        <p:txBody>
          <a:bodyPr anchor="t" anchorCtr="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B8FDE06-C9A2-4343-AD7C-9D970F8FF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5EC2F-DC97-435A-8ABA-05173C33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5357-B54A-46F5-AAE0-40F40B5AA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33F59-444C-4FE9-8F6E-2C90444B8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EB25F-52B7-4EAF-B10D-1B015D8AA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F5FFB-D9A9-4EE5-BB39-A8870996B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F1BBB-0EDF-48F7-943A-87A4F63A6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FCB82-D19C-4EAF-A4BA-CB51A7E16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6B75-6496-4271-B244-037968CEA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65B2-BE60-45CA-BBCE-D7D5AAC83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D661-954A-4D0D-B831-BFCE9B051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9525E-E802-4890-ACC3-E17249489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457325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4938" y="1676400"/>
            <a:ext cx="8856662" cy="1444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317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032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731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10445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3160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5859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18573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1288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2398713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26717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29416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32131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34845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3754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076AF9-5099-4BC5-B520-D3736282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0" y="1968500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40274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42989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45688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8" name="AutoShape 28"/>
          <p:cNvSpPr>
            <a:spLocks noChangeArrowheads="1"/>
          </p:cNvSpPr>
          <p:nvPr/>
        </p:nvSpPr>
        <p:spPr bwMode="auto">
          <a:xfrm>
            <a:off x="48402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51117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53816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>
            <a:off x="56530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>
            <a:off x="59245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>
            <a:off x="6194425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64674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67373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>
            <a:off x="70088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72802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>
            <a:off x="75501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9" name="AutoShape 39"/>
          <p:cNvSpPr>
            <a:spLocks noChangeArrowheads="1"/>
          </p:cNvSpPr>
          <p:nvPr/>
        </p:nvSpPr>
        <p:spPr bwMode="auto">
          <a:xfrm>
            <a:off x="7818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0" name="AutoShape 40"/>
          <p:cNvSpPr>
            <a:spLocks noChangeArrowheads="1"/>
          </p:cNvSpPr>
          <p:nvPr/>
        </p:nvSpPr>
        <p:spPr bwMode="auto">
          <a:xfrm>
            <a:off x="80899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1" name="AutoShape 41"/>
          <p:cNvSpPr>
            <a:spLocks noChangeArrowheads="1"/>
          </p:cNvSpPr>
          <p:nvPr/>
        </p:nvSpPr>
        <p:spPr bwMode="auto">
          <a:xfrm>
            <a:off x="83613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2" name="AutoShape 42"/>
          <p:cNvSpPr>
            <a:spLocks noChangeArrowheads="1"/>
          </p:cNvSpPr>
          <p:nvPr/>
        </p:nvSpPr>
        <p:spPr bwMode="auto">
          <a:xfrm>
            <a:off x="86312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rds.yahoo.com/_ylt=A0WTb_2lbA5MMiYAl3iJzbkF;_ylu=X3oDMTBqaTFoaGxvBHBvcwMxNwRzZWMDc3IEdnRpZAM-/SIG=1l6i84hoo/EXP=1276100133/**http%3a/images.search.yahoo.com/images/view%3fback=http%253A%252F%252Fimages.search.yahoo.com%252Fsearch%252Fimages%253Fp%253DThe%252BTerminator%252BArnold%252BSchwarzenegger%2526ni%253D20%2526ei%253DUTF-8%2526xargs%253D0%2526pstart%253D1%2526fr%253Dyfp-t-892%2526fr2%253Dfct%26w=540%26h=778%26imgurl=espectadores.net%252Fwp-content%252Fcartel-terminator.jpg%26rurl=http%253A%252F%252Fwww.estrenosonline.org%252Fterminator-edicion-especial%26size=68k%26name=cartel%2bterminato...%26p=the%2bterminator%26oid=0bf514feada5cbbe%26fq=The%2bTerminator%2bArnold%2bSchwarzenegger%26fr2=fct%26no=17%26tt=33186%26ni=20%26sigr=11pia3dvt%26sigi=11hglvopl%26sigb=1481nt5t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Vr8hZMHGgAyR2JzbkF;_ylu=X3oDMTBpdDZuNzZrBHBvcwM5BHNlYwNzcgR2dGlkAw--/SIG=1hgnr1qcm/EXP=1276658667/**http%3a/images.search.yahoo.com/images/view%3fback=http%253A%252F%252Fimages.search.yahoo.com%252Fsearch%252Fimages%253Fp%253Dblack%252Bmold%252Bpictures%2526sado%253D1%2526ei%253Dutf-8%2526fr%253Dyfp-t-892-s%2526fr2%253Dsg-gac%26w=480%26h=358%26imgurl=www.moldinspector.com%252Fimages%252Fschool-mold-photo-3.JPG%26rurl=http%253A%252F%252Fwww.moldinspector.com%252F%26size=26k%26name=school%2bmold%2bphot...%26p=black%2bmold%2bpictures%26oid=dc291660794eab9e%26fr2=sg-gac%26no=9%26tt=30219%26sigr=10t7ut4kq%26sigi=11kdl2c4i%26sigb=13cj8l2pp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rds.yahoo.com/_ylt=A0WTefVr8hZMHGgAwB2JzbkF;_ylu=X3oDMTBpdnJhMHUzBHBvcwMxBHNlYwNzcgR2dGlkAw--/SIG=1hb8gl83d/EXP=1276658667/**http%3a/images.search.yahoo.com/images/view%3fback=http%253A%252F%252Fimages.search.yahoo.com%252Fsearch%252Fimages%253Fp%253Dblack%252Bmold%252Bpictures%2526sado%253D1%2526ei%253Dutf-8%2526fr%253Dyfp-t-892-s%2526fr2%253Dsg-gac%26w=290%26h=214%26imgurl=www.moldclass.com%252Fmoldpic2.jpg%26rurl=http%253A%252F%252Fwww.moldclass.com%252Fmold_certification_mold_course.htm%26size=10k%26name=moldpic2%2bjpg%26p=black%2bmold%2bpictures%26oid=813bebf64bd71462%26fr2=sg-gac%26no=1%26tt=30219%26sigr=11r2b7vsk%26sigi=10upt7fus%26sigb=13cj8l2p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eH7RZMHW0A7PiJzbkF;_ylu=X3oDMTBpdnJhMHUzBHBvcwMxBHNlYwNzcgR2dGlkAw--/SIG=1isgjulft/EXP=1276657415/**http%3a/images.search.yahoo.com/images/view%3fback=http%253A%252F%252Fimages.search.yahoo.com%252Fsearch%252Fimages%253Fp%253Dcondensation%252Bwater%252Bdamage%2526js%253D1%2526ei%253Dutf-8%2526y%253DSearch%2526fr%253Dyfp-t-892-s%26w=400%26h=383%26imgurl=www.thermodynamixinc.com%252Fnss-folder%252Fskillsexpertise1%252Fscan113.jpg%26rurl=http%253A%252F%252Fwww.thermodynamixinc.com%252Fskillsexpertise1%252Fview_all.nhtml%26size=57k%26name=scan113%2bjpg%26p=condensation%2bwater%2bdamage%26oid=597d8236e188873c%26fr2=%26no=1%26tt=103%26sigr=11v0shksl%26sigi=120cpegsa%26sigb=13eb7o1bn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rds.yahoo.com/_ylt=A0WTefeg7BZMP3cA04mJzbkF;_ylu=X3oDMTBpc2ozM2gzBHBvcwM0BHNlYwNzcgR2dGlkAw--/SIG=1hbc5sfaf/EXP=1276657184/**http%3a/images.search.yahoo.com/images/view%3fback=http%253A%252F%252Fimages.search.yahoo.com%252Fsearch%252Fimages%253Fp%253Dhouse%252Bwater%252Bdamage%2526sado%253D1%2526ei%253Dutf-8%2526fr%253Dyfp-t-892-s%2526fr2%253Dsg-gac%26w=596%26h=447%26imgurl=www.waterdamagenewyork.com%252Fimages%252Fdamage1.jpg%26rurl=http%253A%252F%252Fwww.waterdamagenewyork.com%252Findex.php%26size=89k%26name=damage1%2bjpg%26p=house%2bwater%2bdamage%26oid=3b45288ff335ed72%26fr2=sg-gac%26no=4%26tt=17582%26sigr=11bvai33n%26sigi=11dqq217m%26sigb=13bdq98m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dZ7RZM0WwAnN.JzbkF;_ylu=X3oDMTBqOWZvY2xqBHBvcwMyNARzZWMDc3IEdnRpZAM-/SIG=1klqrmk2i/EXP=1276657369/**http%3a/images.search.yahoo.com/images/view%3fback=http%253A%252F%252Fimages.search.yahoo.com%252Fsearch%252Fimages%253Fp%253Dwet%252Binsulation%2526b%253D19%2526ni%253D18%2526ei%253Dutf-8%2526xargs%253D0%2526pstart%253D1%2526fr%253Dyfp-t-892-s%2526fr2%253Dsg-gac%26w=500%26h=375%26imgurl=farm4.static.flickr.com%252F3550%252F3440158231_4db1ac59d2.jpg%26rurl=http%253A%252F%252Fwww.flickr.com%252Fphotos%252Fasbestos_pix%252F3440158231%252F%26size=164k%26name=Pipe%2bElbow%2bAsbes...%26p=wet%2binsulation%26oid=bccdd1f601d7cc44%26fr2=sg-gac%26fusr=Asbestorama%26no=24%26tt=832%26b=19%26ni=18%26sigr=11l6mpd15%26sigi=11meuot90%26sigb=13sneadi7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0WTefck7RZMHG0ATeyJzbkF;_ylu=X3oDMTBpZm5udGl1BHBvcwM1BHNlYwNzcgR2dGlkAw--/SIG=1kh3o5u45/EXP=1276657316/**http%3a/images.search.yahoo.com/images/view%3fback=http%253A%252F%252Fimages.search.yahoo.com%252Fsearch%252Fimages%253Fp%253Ddrainage%252Bpipe%252Bflooding%252Byard%2526sado%253D1%2526ei%253Dutf-8%2526fr%253Dyfp-t-892-s%2526fr2%253Dsg-gac%26w=300%26h=400%26imgurl=www.sanjuanislander.com%252Fimages%252Ftown%252Fwater%252Fflooding%252FForgie-yard-swing-set.jpg%26rurl=http%253A%252F%252Fwww.sanjuanislander.com%252Ftown%252Fproperty%252Flarson-street.shtml%26size=28k%26name=Forgie%2byard%2bswin...%26p=drainage%2bpipe%2bflooding%2byard%26oid=6454f037512cfc7e%26fr2=sg-gac%26no=5%26tt=6%26sigr=120i32q7a%26sigi=12crniot7%26sigb=13krm6hrr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efe77RZMP3cAE6WJzbkF;_ylu=X3oDMTBpZTByOGFiBHBvcwMyBHNlYwNzcgR2dGlkAw--/SIG=1ftq3bq8s/EXP=1276657467/**http%3a/images.search.yahoo.com/images/view%3fback=http%253A%252F%252Fimages.search.yahoo.com%252Fsearch%252Fimages%253Fp%253Dhvac%252Bair%252Bfilter%2526ei%253Dutf-8%2526y%253DSearch%2526fr%253Dyfp-t-892-s%26w=400%26h=400%26imgurl=www.colind.com%252Fimages%252Ffurnace2.jpg%26rurl=http%253A%252F%252Fwww.colind.com%252Fresidential.html%26size=35k%26name=furnace2%2bjpg%26p=hvac%2bair%2bfilter%26oid=013acf67abbe3560%26fr2=%26no=2%26tt=653%26sigr=11606gv04%26sigi=1123ch20s%26sigb=12vh8gud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ds.yahoo.com/_ylt=A0WTefPd7RZMjlkAYTWJzbkF;_ylu=X3oDMTBpdDZuNzZrBHBvcwM5BHNlYwNzcgR2dGlkAw--/SIG=1k204jkb4/EXP=1276657501/**http%3a/images.search.yahoo.com/images/view%3fback=http%253A%252F%252Fimages.search.yahoo.com%252Fsearch%252Fimages%253Fp%253Dwater%252Bdamaged%252Bceiling%252Btiles%2526sado%253D1%2526ei%253Dutf-8%2526fr%253Dyfp-t-892-s%2526fr2%253Dsg-gac%26w=500%26h=333%26imgurl=farm3.static.flickr.com%252F2417%252F2239671545_d836b86130.jpg%26rurl=http%253A%252F%252Fwww.flickr.com%252Fphotos%252Fneatnessdotcom%252F2239671545%252F%26size=77k%26name=water%2bdamage%2bwor...%26p=water%2bdamaged%2bceiling%2btiles%26oid=1b378223ce503208%26fr2=sg-gac%26fusr=neatnessdotc...%26no=9%26tt=46%26sigr=11n0g9n2d%26sigi=11mdiblkj%26sigb=13ktkqkv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efMo7hZMzVkAvDiJzbkF;_ylu=X3oDMTBqYWdlNjBlBHBvcwMxOARzZWMDc3IEdnRpZAM-/SIG=1ka2ppblb/EXP=1276657576/**http%3a/images.search.yahoo.com/images/view%3fback=http%253A%252F%252Fimages.search.yahoo.com%252Fsearch%252Fimages%253Fp%253Dbasement%252Bsump%252Bpump%2526sado%253D1%2526ei%253Dutf-8%2526fr%253Dyfp-t-892-s%2526fr2%253Dsg-gac%26w=600%26h=800%26imgurl=www.dslreports.com%252Fr0%252Fdownload%252F1423546%257E0d5a1939ee47ea273616dfdc149b4ed4%252Fsump%252520001.jpg%26rurl=http%253A%252F%252Fwww.dslreports.com%252Fforum%252Fr22299656-Sump-pump-and-drain-tile-question%26size=180k%26name=184330%2bbytes%26p=basement%2bsump%2bpump%26oid=c1038b09faa8bcc0%26fr2=sg-gac%26no=18%26tt=1028%26sigr=12bs0vspc%26sigi=12mos0lv7%26sigb=13bqt8eg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rds.yahoo.com/_ylt=A0WTefN17hZMUVYAM.6JzbkF;_ylu=X3oDMTBqOXIyZDJhBHBvcwM0NQRzZWMDc3IEdnRpZAM-/SIG=1kop76fco/EXP=1276657653/**http%3a/images.search.yahoo.com/images/view%3fback=http%253A%252F%252Fimages.search.yahoo.com%252Fsearch%252Fimages%253Fp%253Ddirt%252Bfloor%252Bbasement%2526b%253D37%2526ni%253D18%2526ei%253Dutf-8%2526xargs%253D0%2526pstart%253D1%2526fr%253Dyfp-t-892-s%2526fr2%253Dsg-gac%26w=500%26h=375%26imgurl=farm1.static.flickr.com%252F48%252F148568104_e0cdc0e90d.jpg%26rurl=http%253A%252F%252Fwww.flickr.com%252Fphotos%252Fxingcat%252F148568104%252F%26size=119k%26name=Basement%2bFlood%2bM...%26p=dirt%2bfloor%2bbasement%26oid=cd2c5187750b4078%26fr2=sg-gac%26fusr=xingcat%26no=45%26tt=248%26b=37%26ni=18%26sigr=11fhvgsbs%26sigi=11j0j32bf%26sigb=141q259u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rds.yahoo.com/_ylt=A0WTefPF7hZM5lkA8zuJzbkF;_ylu=X3oDMTBqajcycGpzBHBvcwMyNwRzZWMDc3IEdnRpZAM-/SIG=1kl648q9h/EXP=1276657733/**http%3a/images.search.yahoo.com/images/view%3fback=http%253A%252F%252Fimages.search.yahoo.com%252Fsearch%252Fimages%253Fp%253Ddehumidifier%2526js%253D1%2526b%253D19%2526ni%253D18%2526ei%253Dutf-8%2526y%253DSearch%2526xargs%253D0%2526pstart%253D1%2526fr%253Dyfp-t-892-s%26w=375%26h=500%26imgurl=farm4.static.flickr.com%252F3078%252F3239656957_eafa3e02f5.jpg%26rurl=http%253A%252F%252Fwww.flickr.com%252Fphotos%252F9127137%2540N04%252F3239656957%252F%26size=134k%26name=An%2bUneasy%2bTruce%26p=dehumidifier%26oid=a3cd3eb1a5fc28e6%26fr2=%26fusr=-%255BTim%255D-%26no=27%26tt=18251%26b=19%26ni=18%26sigr=11ks6lprn%26sigi=11mo100dh%26sigb=13tds7ut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RY7xZMWTcAU.2JzbkF;_ylu=X3oDMTBqYWdlNjBlBHBvcwMxOARzZWMDc3IEdnRpZAM-/SIG=1j0b7f396/EXP=1276657880/**http%3a/images.search.yahoo.com/images/view%3fback=http%253A%252F%252Fimages.search.yahoo.com%252Fsearch%252Fimages%253Fp%253Dexterior%252Bgrading%2526sado%253D1%2526ei%253Dutf-8%2526fr%253Dyfp-t-892-s%2526fr2%253Dsg-gac%26w=500%26h=332%26imgurl=farm3.static.flickr.com%252F2411%252F2366308421_7310625f3c.jpg%26rurl=http%253A%252F%252Fwww.flickr.com%252Fphotos%252Fjeffcreekmore%252F2366308421%252F%26size=172k%26name=2366308421%2b73106...%26p=exterior%2bgrading%26oid=ef7792259dedf860%26fr2=sg-gac%26fusr=jeffcreekmor...%26no=18%26tt=214%26sigr=11mjunh90%26sigi=11micovhj%26sigb=139mih7pv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rds.yahoo.com/_ylt=A0WTefQl7xZMbjUASS2JzbkF;_ylu=X3oDMTBpY2Y5NXNiBHBvcwM2BHNlYwNzcgR2dGlkAw--/SIG=1je3g5goe/EXP=1276657829/**http%3a/images.search.yahoo.com/images/view%3fback=http%253A%252F%252Fimages.search.yahoo.com%252Fsearch%252Fimages%253Fp%253Ddigital%252Bhygrometer%2526sado%253D1%2526ei%253Dutf-8%2526fr%253Dyfp-t-892-s%2526fr2%253Dsg-gac%26w=443%26h=500%26imgurl=farm3.static.flickr.com%252F2724%252F4497261016_8c65a6e4c3.jpg%26rurl=http%253A%252F%252Fwww.flickr.com%252Fphotos%252Fsimplesafetysolutionscom%252F4497261016%252F%26size=109k%26name=Nscessity%2bDigita...%26p=digital%2bhygrometer%26oid=6bc553869a61b560%26fr2=sg-gac%26fusr=simplesafety...%26no=6%26tt=760%26sigr=12169if0d%26sigi=11mrrh0h8%26sigb=13b8ktvf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WTefgU8BZMKEYAdomJzbkF;_ylu=X3oDMTBpdnJhMHUzBHBvcwMxBHNlYwNzcgR2dGlkAw--/SIG=1itsegujk/EXP=1276658068/**http%3a/images.search.yahoo.com/images/view%3fback=http%253A%252F%252Fimages.search.yahoo.com%252Fsearch%252Fimages%253Fp%253Dhappy%252Bemployees%252Bat%252Bwork%2526sado%253D1%2526ei%253Dutf-8%2526fr%253Dyfp-t-892-s%2526fr2%253Dsg-gac%26w=300%26h=546%26imgurl=419.bittenus.com%252FNenitaVillaran4%252Fhappy-pills.jpg%26rurl=http%253A%252F%252Fwww.museumofhoaxes.com%252Fhoax%252Fforums%252Fviewthread%252F10030%26size=35k%26name=happy%2bpills%2bjpg%26p=happy%2bemployees%2bat%2bwork%26oid=82e80e4019daa1f0%26fr2=sg-gac%26no=1%26tt=922%26sigr=11quk345k%26sigi=11gisnrij%26sigb=13g9llcmt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hyperlink" Target="http://rds.yahoo.com/_ylt=A0WTefgU8BZMKEYAd4mJzbkF;_ylu=X3oDMTBpZTByOGFiBHBvcwMyBHNlYwNzcgR2dGlkAw--/SIG=1hrarnf8j/EXP=1276658068/**http%3a/images.search.yahoo.com/images/view%3fback=http%253A%252F%252Fimages.search.yahoo.com%252Fsearch%252Fimages%253Fp%253Dhappy%252Bemployees%252Bat%252Bwork%2526sado%253D1%2526ei%253Dutf-8%2526fr%253Dyfp-t-892-s%2526fr2%253Dsg-gac%26w=340%26h=490%26imgurl=www.enjoythebook.com%252Fimages%252FEmployeesfromHell.jpg%26rurl=http%253A%252F%252Fwww.enjoythebook.com%252Fbio.htm%26size=34k%26name=EmployeesfromHel...%26p=happy%2bemployees%2bat%2bwork%26oid=f0cf360411665874%26fr2=sg-gac%26no=2%26tt=922%26sigr=113gnoes2%26sigi=11hql28n3%26sigb=13g9llcm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Pf8BZMtFcAytSJzbkF;_ylu=X3oDMTBpdnJhMHUzBHBvcwMxBHNlYwNzcgR2dGlkAw--/SIG=1hu9grlmu/EXP=1276658271/**http%3a/images.search.yahoo.com/images/view%3fback=http%253A%252F%252Fimages.search.yahoo.com%252Fsearch%252Fimages%253Fp%253Dpollen%252Bgrains%2526sado%253D1%2526ei%253Dutf-8%2526fr%253Dyfp-t-892-s%2526fr2%253Dsg-gac%26w=432%26h=432%26imgurl=ksainato.150m.com%252FAPlabs%252FPlants%252Fimages%252FPollen.gif%26rurl=http%253A%252F%252Fksainato.150m.com%252FAPlabs%252FPlants%252Fseed_plants.lab.htm%26size=124k%26name=Pollen%2bgif%26p=pollen%2bgrains%26oid=392f3a053b9f7880%26fr2=sg-gac%26no=1%26tt=10043%26sigr=11qjknmjp%26sigi=11hfln31u%26sigb=136qsichs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rds.yahoo.com/_ylt=A0WTefSH8BZMVTgAr8mJzbkF;_ylu=X3oDMTBpZTByOGFiBHBvcwMyBHNlYwNzcgR2dGlkAw--/SIG=1h9n8pukf/EXP=1276658183/**http%3a/images.search.yahoo.com/images/view%3fback=http%253A%252F%252Fimages.search.yahoo.com%252Fsearch%252Fimages%253Fp%253Dhepa%252Bvacuum%2526sado%253D1%2526ei%253Dutf-8%2526fr%253Dyfp-t-892-s%2526fr2%253Dsg-gac%26w=768%26h=1024%26imgurl=www.sitesandsounds.com%252Feze%252Feze5%252Fitems%252Faaq_mvc-012l.jpg%26rurl=http%253A%252F%252Fwww.moldremovalmichigan.com%252F%26size=95k%26name=aaq%2bmvc%2b012l%2bjpg%26p=hepa%2bvacuum%26oid=2d41399f08bfbabe%26fr2=sg-gac%26no=2%26tt=7304%26sigr=113b2n0mf%26sigi=11mm59ld4%26sigb=134h88c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PJ8BZMAFoA72mJzbkF;_ylu=X3oDMTBpZTByOGFiBHBvcwMyBHNlYwNzcgR2dGlkAw--/SIG=1kflcoot5/EXP=1276658249/**http%3a/images.search.yahoo.com/images/view%3fback=http%253A%252F%252Fimages.search.yahoo.com%252Fsearch%252Fimages%253Fp%253Dpictures%252Bof%252Bdust%252Bmites%2526sado%253D1%2526ei%253Dutf-8%2526fr%253Dyfp-t-892-s%2526fr2%253Dsg-gac%26w=692%26h=704%26imgurl=axiom.anu.edu.au%252F%257Eluke%252Fimages%252Fmites%252Fdust_mites_pin.jpg%26rurl=http%253A%252F%252Ftpmcafe.talkingpointsmemo.com%252Ftalk%252Fblogs%252Fmiguelitoh2o%252F2009%252F05%252F03-week%26size=51k%26name=dust%2bmites%2bpin%2bj...%26p=pictures%2bof%2bdust%2bmites%26oid=7aadee978c57b3f8%26fr2=sg-gac%26no=2%26tt=14538%26sigr=12c6arbdg%26sigi=11ma1dajg%26sigb=13fffbe12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0" Type="http://schemas.openxmlformats.org/officeDocument/2006/relationships/hyperlink" Target="http://rds.yahoo.com/_ylt=A0WTefMC8RZMElYAIBmJzbkF;_ylu=X3oDMTBpc2VvdmQ2BHBvcwM3BHNlYwNzcgR2dGlkAw--/SIG=1h0gc5h7r/EXP=1276658306/**http%3a/images.search.yahoo.com/images/view%3fback=http%253A%252F%252Fimages.search.yahoo.com%252Fsearch%252Fimages%253Fp%253Dbackpack%252Bhepa%2526sado%253D1%2526ei%253Dutf-8%2526fr%253Dyfp-t-892-s%2526fr2%253Dsg-gac%26w=726%26h=957%26imgurl=news.thomasnet.com%252Fimages%252Flarge%252F025%252F25736.jpg%26rurl=http%253A%252F%252Fnews.thomasnet.com%252Ffullstory%252F25736%26size=59k%26name=25736%2bjpg%26p=backpack%2bhepa%26oid=273491d8f35f789a%26fr2=sg-gac%26no=7%26tt=85%26sigr=11936jg1b%26sigi=11dl667be%26sigb=1365eqvrl" TargetMode="External"/><Relationship Id="rId4" Type="http://schemas.openxmlformats.org/officeDocument/2006/relationships/hyperlink" Target="http://rds.yahoo.com/_ylt=A0WTefSu8BZMJzYADRmJzbkF;_ylu=X3oDMTBpZTByOGFiBHBvcwMyBHNlYwNzcgR2dGlkAw--/SIG=1kqg71la3/EXP=1276658222/**http%3a/images.search.yahoo.com/images/view%3fback=http%253A%252F%252Fimages.search.yahoo.com%252Fsearch%252Fimages%253Fp%253Dtramex%252Bmoisture%252Bmeter%2526sado%253D1%2526ei%253Dutf-8%2526fr%253Dyfp-t-892-s%2526fr2%253Dsg-gac%26w=500%26h=910%26imgurl=www.test-meter.co.uk%252Fimages%252Fuploads%252FOriginal-Tramex%252520Encounter%252520Plus%252520500%252520wide.jpg%26rurl=http%253A%252F%252Fwww.test-meter.co.uk%252Findex.php%253F_a%253DviewProd%2526productId%253D198%26size=89k%26name=Original%2bTramex%2b...%26p=tramex%2bmoisture%2bmeter%26oid=ed5ee476e708f338%26fr2=sg-gac%26no=2%26tt=93%26sigr=11vjnu6ko%26sigi=12n1t71fl%26sigb=13ee41b01" TargetMode="External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WTefQN8hZMtzkAlcmJzbkF;_ylu=X3oDMTBpZTByOGFiBHBvcwMyBHNlYwNzcgR2dGlkAw--/SIG=1h7s840dt/EXP=1276658573/**http%3a/images.search.yahoo.com/images/view%3fback=http%253A%252F%252Fimages.search.yahoo.com%252Fsearch%252Fimages%253Fp%253Dinsulation%2526js%253D1%2526ei%253Dutf-8%2526y%253DSearch%2526fr%253Dyfp-t-892-s%26w=600%26h=450%26imgurl=www.grayconstructioninc.com%252FProjects%252Fenergy%252Finsulation-2.jpg%26rurl=http%253A%252F%252Fwww.grayconstructioninc.com%252Finsulation.html%26size=94k%26name=insulation%2b2%2bjpg%26p=insulation%26oid=7ac873f6d82697ba%26fr2=%26no=2%26tt=596890%26sigr=11i7k8847%26sigi=11sa4mlvk%26sigb=12vm41cfa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rds.yahoo.com/_ylt=A0WTefPC7xZMtlgA5o2JzbkF;_ylu=X3oDMTBpZTByOGFiBHBvcwMyBHNlYwNzcgR2dGlkAw--/SIG=1ipbf9mr8/EXP=1276657986/**http%3a/images.search.yahoo.com/images/view%3fback=http%253A%252F%252Fimages.search.yahoo.com%252Fsearch%252Fimages%253Fp%253Ddishwasher%252Bhood%2526js%253D1%2526ei%253Dutf-8%2526y%253DSearch%2526fr%253Dyfp-t-892-s%26w=500%26h=333%26imgurl=farm2.static.flickr.com%252F1425%252F1496675291_c7e7de31d3.jpg%26rurl=http%253A%252F%252Fwww.flickr.com%252Fphotos%252Fcampridgecrest%252F1496675291%252F%26size=118k%26name=New%2bHood%2bon%2bdish...%26p=dishwasher%2bhood%26oid=18f6b97b2d350b20%26fr2=%26fusr=classicalcan...%26no=2%26tt=1108%26sigr=11nlj6hoo%26sigi=11mt862kc%26sigb=1345ru8l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Tl8RZMRzMApvKJzbkF;_ylu=X3oDMTBqaTFoaGxvBHBvcwMxNwRzZWMDc3IEdnRpZAM-/SIG=1i0k1n3br/EXP=1276658533/**http%3a/images.search.yahoo.com/images/view%3fback=http%253A%252F%252Fimages.search.yahoo.com%252Fsearch%252Fimages%253Fp%253Dhvac%252Breturn%252Bin%252Bthe%252Bceiling%2526sado%253D1%2526ei%253Dutf-8%2526fr%253Dyfp-t-892-s%2526fr2%253Dsg-gac%26w=282%26h=286%26imgurl=www.edee.com%252Fimages%252Faluminum%252Fgrillbacktn.jpg%26rurl=http%253A%252F%252Fwww.edee.com%252Fgrilles.htm%26size=16k%26name=grillbacktn%2bjpg%26p=hvac%2breturn%2bin%2bthe%2bceiling%26oid=37435deab9c3ae66%26fr2=sg-gac%26no=17%26tt=28%26sigr=10vadksp3%26sigi=11cb4b6k2%26sigb=13jdi68d4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rds.yahoo.com/_ylt=A0WTefRT8RZM7zsA6E2JzbkF;_ylu=X3oDMTBpZTByOGFiBHBvcwMyBHNlYwNzcgR2dGlkAw--/SIG=1i9bdur13/EXP=1276658387/**http%3a/images.search.yahoo.com/images/view%3fback=http%253A%252F%252Fimages.search.yahoo.com%252Fsearch%252Fimages%253Fp%253Dhvac%252Bexhaust%252Bregister%2526sado%253D1%2526ei%253Dutf-8%2526fr%253Dyfp-t-892-s%2526fr2%253Dsg-gac%26w=1024%26h=768%26imgurl=www.pages.drexel.edu%252F%257Ejef22%252Fmyweb4%252Freturn.JPG%26rurl=http%253A%252F%252Fwww.pages.drexel.edu%252F%257Ejef22%252Fmyweb4%252Fhduct.htm%26size=61k%26name=return%2bJPG%26p=hvac%2bexhaust%2bregister%26oid=d965c84e928cada0%26fr2=sg-gac%26no=2%26tt=4%26sigr=11jfbahkg%26sigi=11da6su6k%26sigb=13ebu1foj" TargetMode="External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rds.yahoo.com/_ylt=A0WTefQt8hZM4DEAzWqJzbkF;_ylu=X3oDMTBqcXVla3BiBHNlYwN4cGwEcG9zAzMEdnRpZAM-/SIG=134piaou0/EXP=1276658605/**http%3a/images.search.yahoo.com/search/images%3ffr2=xpl%26fr=yfp-t-892-s%26p=ti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hyperlink" Target="http://rds.yahoo.com/_ylt=A0WTefRN8hZMmDYAEm2JzbkF;_ylu=X3oDMTBpdnJhMHUzBHBvcwMxBHNlYwNzcgR2dGlkAw--/SIG=1h86r4hg4/EXP=1276658637/**http%3a/images.search.yahoo.com/images/view%3fback=http%253A%252F%252Fimages.search.yahoo.com%252Fsearch%252Fimages%253Fp%253Dwater%2526js%253D1%2526ei%253Dutf-8%2526y%253DSearch%2526fr%253Dyfp-t-892-s%26w=500%26h=375%26imgurl=farm2.static.flickr.com%252F1240%252F712633698_6ba916da52.jpg%26rurl=http%253A%252F%252Fwww.flickr.com%252Fphotos%252Fwattsy01%252F712633698%252F%26size=136k%26name=Water%2bDrop%26p=water%26oid=179102c5686e1a32%26fr2=%26fusr=wattsy012%26no=1%26tt=62127426%26sigr=11g2232rt%26sigi=11lnu6n2k%26sigb=12q7j63n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991600" cy="15240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4000" b="1" smtClean="0"/>
              <a:t>IAQ Problem Prevention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7162800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FFFF00"/>
                </a:solidFill>
              </a:rPr>
              <a:t>NH Health Officer’s Association</a:t>
            </a:r>
          </a:p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EFFE98"/>
                </a:solidFill>
              </a:rPr>
              <a:t>Spring Conference</a:t>
            </a:r>
          </a:p>
          <a:p>
            <a:pPr algn="ctr">
              <a:lnSpc>
                <a:spcPct val="80000"/>
              </a:lnSpc>
            </a:pPr>
            <a:r>
              <a:rPr lang="en-US" sz="1800" smtClean="0">
                <a:solidFill>
                  <a:srgbClr val="EFFE98"/>
                </a:solidFill>
              </a:rPr>
              <a:t>May 25, 2011</a:t>
            </a:r>
          </a:p>
          <a:p>
            <a:pPr algn="ctr">
              <a:lnSpc>
                <a:spcPct val="80000"/>
              </a:lnSpc>
            </a:pPr>
            <a:endParaRPr lang="en-US" sz="1800" smtClean="0">
              <a:solidFill>
                <a:srgbClr val="EFFE98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200" smtClean="0">
                <a:solidFill>
                  <a:srgbClr val="EFFE98"/>
                </a:solidFill>
              </a:rPr>
              <a:t>Phil Alexakos, MPH, REHS</a:t>
            </a:r>
          </a:p>
          <a:p>
            <a:pPr algn="ctr">
              <a:lnSpc>
                <a:spcPct val="80000"/>
              </a:lnSpc>
            </a:pPr>
            <a:r>
              <a:rPr lang="en-US" sz="1200" smtClean="0"/>
              <a:t>Chief of Environmental Health and Emergency Preparedness</a:t>
            </a:r>
          </a:p>
          <a:p>
            <a:pPr algn="ctr">
              <a:lnSpc>
                <a:spcPct val="80000"/>
              </a:lnSpc>
            </a:pPr>
            <a:r>
              <a:rPr lang="en-US" sz="1200" smtClean="0">
                <a:solidFill>
                  <a:srgbClr val="EFFE98"/>
                </a:solidFill>
              </a:rPr>
              <a:t>Manchester Health Department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Visible Mold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Remove the Source of Moisture!!</a:t>
            </a:r>
          </a:p>
          <a:p>
            <a:pPr lvl="1"/>
            <a:r>
              <a:rPr lang="en-US" smtClean="0"/>
              <a:t>If you just treat the surface or paint over it…</a:t>
            </a:r>
          </a:p>
          <a:p>
            <a:pPr lvl="1"/>
            <a:r>
              <a:rPr lang="en-US" smtClean="0"/>
              <a:t>I’ll BE BACK!!</a:t>
            </a:r>
          </a:p>
        </p:txBody>
      </p:sp>
      <p:pic>
        <p:nvPicPr>
          <p:cNvPr id="13316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724400"/>
            <a:ext cx="1628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52400"/>
            <a:ext cx="1619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1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134938"/>
            <a:ext cx="15621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Questions &amp; Answers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743200" y="1066800"/>
          <a:ext cx="3848100" cy="5478463"/>
        </p:xfrm>
        <a:graphic>
          <a:graphicData uri="http://schemas.openxmlformats.org/presentationml/2006/ole">
            <p:oleObj spid="_x0000_s1026" name="Clip" r:id="rId4" imgW="3848040" imgH="547812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Mold Prevention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Moisture, Moisture, Moisture!!!!!</a:t>
            </a:r>
          </a:p>
        </p:txBody>
      </p:sp>
      <p:pic>
        <p:nvPicPr>
          <p:cNvPr id="5124" name="Picture 9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2362200"/>
            <a:ext cx="21050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3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51054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5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81600" y="5029200"/>
            <a:ext cx="12858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Routine Maintenance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Filter Changes</a:t>
            </a:r>
          </a:p>
          <a:p>
            <a:pPr lvl="1"/>
            <a:r>
              <a:rPr lang="en-US" smtClean="0"/>
              <a:t>Frequency</a:t>
            </a:r>
          </a:p>
          <a:p>
            <a:pPr lvl="1"/>
            <a:r>
              <a:rPr lang="en-US" smtClean="0"/>
              <a:t>MERV rating vs. Air Flow</a:t>
            </a:r>
          </a:p>
          <a:p>
            <a:r>
              <a:rPr lang="en-US" smtClean="0"/>
              <a:t>Ceiling Tiles</a:t>
            </a:r>
          </a:p>
          <a:p>
            <a:pPr lvl="1"/>
            <a:r>
              <a:rPr lang="en-US" smtClean="0"/>
              <a:t>Water staining</a:t>
            </a:r>
          </a:p>
          <a:p>
            <a:pPr lvl="2"/>
            <a:r>
              <a:rPr lang="en-US" smtClean="0"/>
              <a:t>Old or New??</a:t>
            </a:r>
          </a:p>
          <a:p>
            <a:pPr lvl="2"/>
            <a:r>
              <a:rPr lang="en-US" smtClean="0"/>
              <a:t>Missing and Why?</a:t>
            </a:r>
          </a:p>
          <a:p>
            <a:pPr lvl="2">
              <a:buFontTx/>
              <a:buNone/>
            </a:pPr>
            <a:endParaRPr lang="en-US" smtClean="0"/>
          </a:p>
        </p:txBody>
      </p:sp>
      <p:pic>
        <p:nvPicPr>
          <p:cNvPr id="614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286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648200"/>
            <a:ext cx="13811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Routine Maintenance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Plumbing Fixture Leaks</a:t>
            </a:r>
          </a:p>
          <a:p>
            <a:r>
              <a:rPr lang="en-US" smtClean="0"/>
              <a:t>Condenser Drip Pans</a:t>
            </a:r>
          </a:p>
          <a:p>
            <a:r>
              <a:rPr lang="en-US" smtClean="0"/>
              <a:t>Water infiltration</a:t>
            </a:r>
          </a:p>
          <a:p>
            <a:pPr lvl="1"/>
            <a:r>
              <a:rPr lang="en-US" smtClean="0"/>
              <a:t>Ground (sumps)</a:t>
            </a:r>
          </a:p>
          <a:p>
            <a:pPr lvl="1"/>
            <a:r>
              <a:rPr lang="en-US" smtClean="0"/>
              <a:t>Door sweeps</a:t>
            </a:r>
          </a:p>
          <a:p>
            <a:pPr lvl="1"/>
            <a:r>
              <a:rPr lang="en-US" smtClean="0"/>
              <a:t>Walls</a:t>
            </a:r>
          </a:p>
          <a:p>
            <a:pPr lvl="1"/>
            <a:r>
              <a:rPr lang="en-US" smtClean="0"/>
              <a:t>Below Grade Spaces!!</a:t>
            </a:r>
          </a:p>
        </p:txBody>
      </p:sp>
      <p:pic>
        <p:nvPicPr>
          <p:cNvPr id="717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038600"/>
            <a:ext cx="1104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191000"/>
            <a:ext cx="1676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Control Moisture</a:t>
            </a:r>
          </a:p>
          <a:p>
            <a:pPr lvl="1"/>
            <a:r>
              <a:rPr lang="en-US" smtClean="0"/>
              <a:t>Humidity</a:t>
            </a:r>
          </a:p>
          <a:p>
            <a:pPr lvl="2"/>
            <a:r>
              <a:rPr lang="en-US" smtClean="0"/>
              <a:t>Must be less than 60 %</a:t>
            </a:r>
          </a:p>
          <a:p>
            <a:pPr lvl="2"/>
            <a:r>
              <a:rPr lang="en-US" smtClean="0"/>
              <a:t>Ideally between 30-50%</a:t>
            </a:r>
          </a:p>
          <a:p>
            <a:pPr lvl="1"/>
            <a:r>
              <a:rPr lang="en-US" smtClean="0"/>
              <a:t>Exterior Grading </a:t>
            </a:r>
          </a:p>
          <a:p>
            <a:pPr lvl="2"/>
            <a:r>
              <a:rPr lang="en-US" smtClean="0"/>
              <a:t>Water should be directed away from the building</a:t>
            </a:r>
          </a:p>
          <a:p>
            <a:pPr lvl="1"/>
            <a:r>
              <a:rPr lang="en-US" smtClean="0"/>
              <a:t>Temperature Contrast</a:t>
            </a:r>
          </a:p>
          <a:p>
            <a:pPr lvl="2"/>
            <a:r>
              <a:rPr lang="en-US" smtClean="0"/>
              <a:t>Poor insulation, venting</a:t>
            </a:r>
          </a:p>
        </p:txBody>
      </p:sp>
      <p:pic>
        <p:nvPicPr>
          <p:cNvPr id="8196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895600"/>
            <a:ext cx="10287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5105400"/>
            <a:ext cx="1219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667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505200" cy="4267200"/>
          </a:xfrm>
        </p:spPr>
        <p:txBody>
          <a:bodyPr/>
          <a:lstStyle/>
          <a:p>
            <a:r>
              <a:rPr lang="en-US" sz="2800" smtClean="0"/>
              <a:t>Control Temperature</a:t>
            </a:r>
          </a:p>
          <a:p>
            <a:r>
              <a:rPr lang="en-US" sz="900" smtClean="0"/>
              <a:t>ASHRAE STANDARD 55-1981 Thermal Environmental Conditions for Human Occupancy</a:t>
            </a:r>
          </a:p>
        </p:txBody>
      </p:sp>
      <p:graphicFrame>
        <p:nvGraphicFramePr>
          <p:cNvPr id="88153" name="Group 89"/>
          <p:cNvGraphicFramePr>
            <a:graphicFrameLocks noGrp="1"/>
          </p:cNvGraphicFramePr>
          <p:nvPr>
            <p:ph sz="half" idx="2"/>
          </p:nvPr>
        </p:nvGraphicFramePr>
        <p:xfrm>
          <a:off x="4191000" y="2133600"/>
          <a:ext cx="4724400" cy="4343400"/>
        </p:xfrm>
        <a:graphic>
          <a:graphicData uri="http://schemas.openxmlformats.org/drawingml/2006/table">
            <a:tbl>
              <a:tblPr/>
              <a:tblGrid>
                <a:gridCol w="1574800"/>
                <a:gridCol w="1574800"/>
                <a:gridCol w="1574800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Relative Humidity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Winter temperatures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 </a:t>
                      </a: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</a:t>
                      </a:r>
                      <a:endParaRPr kumimoji="1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Summer temperatures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O </a:t>
                      </a: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F</a:t>
                      </a:r>
                      <a:endParaRPr kumimoji="1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68.5-76.0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74.0-80.0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68.5-75.5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73.5-79.5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68.5-74.5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73.0-79.0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2" name="Picture 91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752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93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5181600"/>
            <a:ext cx="9525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Control Spores</a:t>
            </a:r>
          </a:p>
          <a:p>
            <a:pPr lvl="1"/>
            <a:r>
              <a:rPr lang="en-US" smtClean="0"/>
              <a:t>Door Mats</a:t>
            </a:r>
          </a:p>
          <a:p>
            <a:pPr lvl="1"/>
            <a:r>
              <a:rPr lang="en-US" smtClean="0"/>
              <a:t>HEPA Filtration Vacuuming</a:t>
            </a:r>
          </a:p>
          <a:p>
            <a:pPr lvl="1"/>
            <a:r>
              <a:rPr lang="en-US" smtClean="0"/>
              <a:t>Carpet Assessment</a:t>
            </a:r>
          </a:p>
          <a:p>
            <a:pPr lvl="2"/>
            <a:r>
              <a:rPr lang="en-US" smtClean="0"/>
              <a:t>Wet?</a:t>
            </a:r>
          </a:p>
          <a:p>
            <a:pPr lvl="2"/>
            <a:r>
              <a:rPr lang="en-US" smtClean="0"/>
              <a:t>Fraying</a:t>
            </a:r>
          </a:p>
        </p:txBody>
      </p:sp>
      <p:pic>
        <p:nvPicPr>
          <p:cNvPr id="1024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4953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648200"/>
            <a:ext cx="8286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2286000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1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2286000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3" descr="Go to full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72200" y="4953000"/>
            <a:ext cx="1152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Assess HVAC system at least quarterly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Returns and Exhaust are unobstructed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Check duct work and insulation for moisture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Assure that moisture producing equipment is vented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Dishwashers etc.</a:t>
            </a:r>
          </a:p>
        </p:txBody>
      </p:sp>
      <p:pic>
        <p:nvPicPr>
          <p:cNvPr id="11268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562600"/>
            <a:ext cx="138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286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52400"/>
            <a:ext cx="1219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0" descr="Go to fullsize imag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28956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Staff should be encouraged to report any signs of water damage</a:t>
            </a:r>
          </a:p>
          <a:p>
            <a:pPr lvl="1"/>
            <a:r>
              <a:rPr lang="en-US" smtClean="0"/>
              <a:t>Time is of the Essence</a:t>
            </a:r>
          </a:p>
          <a:p>
            <a:pPr lvl="1"/>
            <a:r>
              <a:rPr lang="en-US" smtClean="0"/>
              <a:t>After 48 Hours the Hazards Increase </a:t>
            </a:r>
          </a:p>
        </p:txBody>
      </p:sp>
      <p:pic>
        <p:nvPicPr>
          <p:cNvPr id="12292" name="Picture 5" descr="time">
            <a:hlinkClick r:id="rId2" tooltip="http://mhri.mn/index.ph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104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28600"/>
            <a:ext cx="13811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lyer (Standard)">
  <a:themeElements>
    <a:clrScheme name="Flyer (Standard)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204</TotalTime>
  <Words>240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Arial Black</vt:lpstr>
      <vt:lpstr>Wingdings</vt:lpstr>
      <vt:lpstr>Flyer (Standard)</vt:lpstr>
      <vt:lpstr>Microsoft Clip Gallery</vt:lpstr>
      <vt:lpstr>       IAQ Problem Prevention</vt:lpstr>
      <vt:lpstr>Mold Prevention</vt:lpstr>
      <vt:lpstr>Routine Maintenance</vt:lpstr>
      <vt:lpstr>Routine Maintenance</vt:lpstr>
      <vt:lpstr>Best Practices</vt:lpstr>
      <vt:lpstr>Best Practices</vt:lpstr>
      <vt:lpstr>Best Practices</vt:lpstr>
      <vt:lpstr>Best Practices</vt:lpstr>
      <vt:lpstr>Best Practices</vt:lpstr>
      <vt:lpstr>Visible Mold</vt:lpstr>
      <vt:lpstr>Questions &amp; Answers</vt:lpstr>
    </vt:vector>
  </TitlesOfParts>
  <Company>City of Manchester, 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Health Department Indoor Air Quality Protocol</dc:title>
  <dc:creator>tsoucy</dc:creator>
  <cp:lastModifiedBy>EventsYourWay</cp:lastModifiedBy>
  <cp:revision>21</cp:revision>
  <cp:lastPrinted>2004-05-17T14:13:33Z</cp:lastPrinted>
  <dcterms:created xsi:type="dcterms:W3CDTF">2004-05-17T13:03:30Z</dcterms:created>
  <dcterms:modified xsi:type="dcterms:W3CDTF">2016-07-13T12:31:09Z</dcterms:modified>
</cp:coreProperties>
</file>