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5" r:id="rId3"/>
    <p:sldId id="312" r:id="rId4"/>
    <p:sldId id="266" r:id="rId5"/>
    <p:sldId id="260" r:id="rId6"/>
    <p:sldId id="302" r:id="rId7"/>
    <p:sldId id="268" r:id="rId8"/>
    <p:sldId id="267" r:id="rId9"/>
    <p:sldId id="269" r:id="rId10"/>
    <p:sldId id="270" r:id="rId11"/>
    <p:sldId id="273" r:id="rId12"/>
    <p:sldId id="271" r:id="rId13"/>
    <p:sldId id="272" r:id="rId14"/>
    <p:sldId id="313" r:id="rId15"/>
    <p:sldId id="307" r:id="rId16"/>
    <p:sldId id="310" r:id="rId17"/>
    <p:sldId id="306" r:id="rId18"/>
    <p:sldId id="308" r:id="rId19"/>
    <p:sldId id="309" r:id="rId20"/>
    <p:sldId id="311" r:id="rId21"/>
    <p:sldId id="278" r:id="rId22"/>
    <p:sldId id="286" r:id="rId23"/>
    <p:sldId id="289" r:id="rId24"/>
    <p:sldId id="294" r:id="rId25"/>
    <p:sldId id="295" r:id="rId26"/>
    <p:sldId id="296" r:id="rId27"/>
    <p:sldId id="297" r:id="rId28"/>
    <p:sldId id="299" r:id="rId29"/>
    <p:sldId id="298" r:id="rId30"/>
    <p:sldId id="304" r:id="rId31"/>
    <p:sldId id="300" r:id="rId32"/>
    <p:sldId id="301" r:id="rId33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760A22F6-69FF-42A1-BAA7-91369C57008D}">
          <p14:sldIdLst>
            <p14:sldId id="256"/>
            <p14:sldId id="305"/>
            <p14:sldId id="312"/>
            <p14:sldId id="266"/>
            <p14:sldId id="260"/>
            <p14:sldId id="302"/>
            <p14:sldId id="268"/>
            <p14:sldId id="267"/>
            <p14:sldId id="269"/>
            <p14:sldId id="270"/>
            <p14:sldId id="273"/>
            <p14:sldId id="271"/>
            <p14:sldId id="272"/>
            <p14:sldId id="313"/>
            <p14:sldId id="307"/>
            <p14:sldId id="310"/>
            <p14:sldId id="306"/>
            <p14:sldId id="308"/>
            <p14:sldId id="309"/>
            <p14:sldId id="311"/>
            <p14:sldId id="278"/>
            <p14:sldId id="286"/>
            <p14:sldId id="289"/>
            <p14:sldId id="294"/>
            <p14:sldId id="295"/>
            <p14:sldId id="296"/>
            <p14:sldId id="297"/>
            <p14:sldId id="299"/>
            <p14:sldId id="298"/>
            <p14:sldId id="304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2053" autoAdjust="0"/>
  </p:normalViewPr>
  <p:slideViewPr>
    <p:cSldViewPr snapToGrid="0">
      <p:cViewPr varScale="1">
        <p:scale>
          <a:sx n="56" d="100"/>
          <a:sy n="56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57F7C391-97D4-476B-AF84-AAD9D6E63A61}" type="datetimeFigureOut">
              <a:rPr lang="en-US" smtClean="0"/>
              <a:pPr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8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093E1B5D-529B-4456-9C74-53298968F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615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59FC1756-4832-44C6-ACAC-45BA40B5E8FA}" type="datetimeFigureOut">
              <a:rPr lang="en-US" smtClean="0"/>
              <a:pPr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7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8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0BD6530D-77C6-4DAC-A687-32C14ACF2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027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1980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3662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313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561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8721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7516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0138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3500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3961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723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826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0341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6411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171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5114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2312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051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979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0654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614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3311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634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9808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002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27790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282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3405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9027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144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4565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148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530D-77C6-4DAC-A687-32C14ACF2BD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84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750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706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500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6630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2812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841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218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619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658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254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885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303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649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232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258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3358642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800" dirty="0" smtClean="0"/>
              <a:t>Disaster Behavioral Health Services</a:t>
            </a:r>
            <a:br>
              <a:rPr lang="en-US" sz="4800" dirty="0" smtClean="0"/>
            </a:br>
            <a:r>
              <a:rPr lang="en-US" sz="4800" dirty="0" smtClean="0"/>
              <a:t>What to Expect When the Unexpected Happens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										</a:t>
            </a:r>
            <a:r>
              <a:rPr lang="en-US" sz="2800" dirty="0" smtClean="0"/>
              <a:t>	</a:t>
            </a:r>
            <a:br>
              <a:rPr lang="en-US" sz="2800" dirty="0" smtClean="0"/>
            </a:br>
            <a:r>
              <a:rPr lang="en-US" sz="2800" dirty="0" smtClean="0"/>
              <a:t>										</a:t>
            </a:r>
            <a:r>
              <a:rPr lang="en-US" sz="2000" dirty="0" smtClean="0"/>
              <a:t>Diana Schryver, LICSW</a:t>
            </a:r>
            <a:br>
              <a:rPr lang="en-US" sz="2000" dirty="0" smtClean="0"/>
            </a:br>
            <a:r>
              <a:rPr lang="en-US" sz="2000" dirty="0"/>
              <a:t>	</a:t>
            </a:r>
            <a:r>
              <a:rPr lang="en-US" sz="2000" dirty="0" smtClean="0"/>
              <a:t>											Disaster Behavioral Health Coordinator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6044242"/>
            <a:ext cx="10572000" cy="379561"/>
          </a:xfrm>
        </p:spPr>
        <p:txBody>
          <a:bodyPr/>
          <a:lstStyle/>
          <a:p>
            <a:r>
              <a:rPr lang="en-US" dirty="0" smtClean="0"/>
              <a:t>Presentation to NH Health Officers Association                                                     October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00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626" y="843247"/>
            <a:ext cx="6730567" cy="5005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727" y="2154382"/>
            <a:ext cx="315883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Your Body reacts to Trauma as nature intended…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5636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2836" y="3345873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Fight, Flight, Freeze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59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Trauma -- Emotional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Your Brain on Trauma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67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82" y="129609"/>
            <a:ext cx="7925882" cy="6582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964" y="1905001"/>
            <a:ext cx="3082636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This is your Brain on Trauma…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2237" y="6488668"/>
            <a:ext cx="198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Schryver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2019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64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Put it into Practice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it look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27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Perfect Day Begins…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 get up early</a:t>
            </a:r>
          </a:p>
          <a:p>
            <a:r>
              <a:rPr lang="en-US" dirty="0" smtClean="0"/>
              <a:t>Start your day with coffee and some alone time, maybe a workout</a:t>
            </a:r>
          </a:p>
          <a:p>
            <a:r>
              <a:rPr lang="en-US" dirty="0" smtClean="0"/>
              <a:t>Head to work…</a:t>
            </a:r>
          </a:p>
          <a:p>
            <a:r>
              <a:rPr lang="en-US" dirty="0" smtClean="0"/>
              <a:t>You’re at your desk, ready for the day…</a:t>
            </a:r>
          </a:p>
          <a:p>
            <a:r>
              <a:rPr lang="en-US" dirty="0" smtClean="0"/>
              <a:t>And the phone rings…  It’s your supervisor…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35" y="2222287"/>
            <a:ext cx="5297883" cy="356646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163683" y="3841631"/>
            <a:ext cx="932253" cy="11567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0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1758"/>
            <a:ext cx="12181418" cy="68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You’ve been called in…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3439065"/>
            <a:ext cx="4852988" cy="71886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The situation is BAD…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327" r="9327"/>
          <a:stretch>
            <a:fillRect/>
          </a:stretch>
        </p:blipFill>
        <p:spPr>
          <a:xfrm>
            <a:off x="5440393" y="-1"/>
            <a:ext cx="6751608" cy="740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34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Ugh!!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You’ve seen and heard and smelled things that you will NEVER get out of your head</a:t>
            </a:r>
          </a:p>
        </p:txBody>
      </p:sp>
    </p:spTree>
    <p:extLst>
      <p:ext uri="{BB962C8B-B14F-4D97-AF65-F5344CB8AC3E}">
        <p14:creationId xmlns:p14="http://schemas.microsoft.com/office/powerpoint/2010/main" xmlns="" val="398697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tx1"/>
                </a:solidFill>
              </a:rPr>
              <a:t>NOW WHAT??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85541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What are the signs for you?  How do you know when you’ve had too much </a:t>
            </a:r>
            <a:r>
              <a:rPr lang="en-US" b="1" dirty="0" smtClean="0">
                <a:solidFill>
                  <a:schemeClr val="accent1"/>
                </a:solidFill>
              </a:rPr>
              <a:t>stress, </a:t>
            </a:r>
            <a:r>
              <a:rPr lang="en-US" b="1" dirty="0">
                <a:solidFill>
                  <a:schemeClr val="accent1"/>
                </a:solidFill>
              </a:rPr>
              <a:t>or that a situation is too much</a:t>
            </a:r>
            <a:r>
              <a:rPr lang="en-US" b="1" dirty="0" smtClean="0">
                <a:solidFill>
                  <a:schemeClr val="accent1"/>
                </a:solidFill>
              </a:rPr>
              <a:t>?  And what can you do?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96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Diana Schryver, LICSW</a:t>
            </a:r>
          </a:p>
          <a:p>
            <a:r>
              <a:rPr lang="en-US" dirty="0" smtClean="0"/>
              <a:t>25+ years Community-based and CMHC based clinical experience</a:t>
            </a:r>
          </a:p>
          <a:p>
            <a:r>
              <a:rPr lang="en-US" dirty="0" smtClean="0"/>
              <a:t>14 years DBH volunteer</a:t>
            </a:r>
          </a:p>
          <a:p>
            <a:r>
              <a:rPr lang="en-US" dirty="0" smtClean="0"/>
              <a:t>1 year DBH Coordinator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2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 a Model of Psychological First Aid for you and for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51363"/>
            <a:ext cx="10554574" cy="4558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Compare to Medical First </a:t>
            </a:r>
            <a:r>
              <a:rPr lang="en-US" sz="2000" b="1" dirty="0" smtClean="0"/>
              <a:t>Aid:</a:t>
            </a:r>
          </a:p>
          <a:p>
            <a:r>
              <a:rPr lang="en-US" dirty="0"/>
              <a:t>Stabilize immediate wounds</a:t>
            </a:r>
          </a:p>
          <a:p>
            <a:pPr lvl="1"/>
            <a:r>
              <a:rPr lang="en-US" dirty="0"/>
              <a:t>keep from getting worse</a:t>
            </a:r>
          </a:p>
          <a:p>
            <a:pPr lvl="1"/>
            <a:r>
              <a:rPr lang="en-US" dirty="0"/>
              <a:t>reduce stress level, de-escalate</a:t>
            </a:r>
          </a:p>
          <a:p>
            <a:pPr lvl="1"/>
            <a:r>
              <a:rPr lang="en-US" dirty="0"/>
              <a:t>meet basic needs</a:t>
            </a:r>
          </a:p>
          <a:p>
            <a:r>
              <a:rPr lang="en-US" dirty="0"/>
              <a:t>Prevent further exposure or injury</a:t>
            </a:r>
          </a:p>
          <a:p>
            <a:r>
              <a:rPr lang="en-US" dirty="0"/>
              <a:t>Maintain status until professional care is available</a:t>
            </a:r>
          </a:p>
          <a:p>
            <a:pPr lvl="1"/>
            <a:r>
              <a:rPr lang="en-US" altLang="en-US" dirty="0"/>
              <a:t>keep vitals stable </a:t>
            </a:r>
          </a:p>
          <a:p>
            <a:pPr lvl="1"/>
            <a:r>
              <a:rPr lang="en-US" altLang="en-US" dirty="0"/>
              <a:t>keep calm, oriented, and hopeful</a:t>
            </a:r>
          </a:p>
          <a:p>
            <a:r>
              <a:rPr lang="en-US" dirty="0"/>
              <a:t>Facilitate transition to professionals as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81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Psychological First Aid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7732941" cy="36365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Establish a </a:t>
            </a:r>
            <a:r>
              <a:rPr lang="en-US" b="1" dirty="0"/>
              <a:t>non-intrusive</a:t>
            </a:r>
            <a:r>
              <a:rPr lang="en-US" dirty="0"/>
              <a:t>, </a:t>
            </a:r>
            <a:r>
              <a:rPr lang="en-US" b="1" dirty="0"/>
              <a:t>compassionate</a:t>
            </a:r>
            <a:r>
              <a:rPr lang="en-US" dirty="0"/>
              <a:t> presence</a:t>
            </a:r>
          </a:p>
          <a:p>
            <a:r>
              <a:rPr lang="en-US" dirty="0"/>
              <a:t>Enhance immediate &amp; ongoing safety, while providing physical &amp; emotional comfort</a:t>
            </a:r>
          </a:p>
          <a:p>
            <a:r>
              <a:rPr lang="en-US" b="1" dirty="0"/>
              <a:t>Calm</a:t>
            </a:r>
            <a:r>
              <a:rPr lang="en-US" dirty="0"/>
              <a:t> &amp; </a:t>
            </a:r>
            <a:r>
              <a:rPr lang="en-US" b="1" dirty="0"/>
              <a:t>orient</a:t>
            </a:r>
            <a:r>
              <a:rPr lang="en-US" dirty="0"/>
              <a:t> distressed or overwhelmed survivors</a:t>
            </a:r>
          </a:p>
          <a:p>
            <a:r>
              <a:rPr lang="en-US" dirty="0"/>
              <a:t>Assist survivors in identifying immediate needs</a:t>
            </a:r>
          </a:p>
          <a:p>
            <a:r>
              <a:rPr lang="en-US" dirty="0"/>
              <a:t>Offer practical assistance &amp; information to address identified needs</a:t>
            </a:r>
          </a:p>
          <a:p>
            <a:r>
              <a:rPr lang="en-US" b="1" dirty="0"/>
              <a:t>Connect</a:t>
            </a:r>
            <a:r>
              <a:rPr lang="en-US" dirty="0"/>
              <a:t> survivors to existing support networks</a:t>
            </a:r>
          </a:p>
          <a:p>
            <a:r>
              <a:rPr lang="en-US" dirty="0"/>
              <a:t>Support </a:t>
            </a:r>
            <a:r>
              <a:rPr lang="en-US" b="1" dirty="0"/>
              <a:t>adaptive coping</a:t>
            </a:r>
          </a:p>
          <a:p>
            <a:r>
              <a:rPr lang="en-US" b="1" dirty="0"/>
              <a:t>Normalize</a:t>
            </a:r>
            <a:r>
              <a:rPr lang="en-US" dirty="0"/>
              <a:t> reactions through psychoeducation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52" y="2222287"/>
            <a:ext cx="2536156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063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1924167"/>
            <a:ext cx="9228468" cy="463388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Stabilization Skills: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Stress recognition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Active Listening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Grounding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De-escalation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71566" y="2222500"/>
            <a:ext cx="2427318" cy="3638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958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Grounding and Orienting: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Ask the person to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Listen to and look at you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Orient him / her to the surroundings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Breathe in and out slowly and deeply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Name five non-distressing things </a:t>
            </a:r>
            <a:r>
              <a:rPr lang="en-US" sz="2400" dirty="0" smtClean="0"/>
              <a:t>s/he can </a:t>
            </a:r>
            <a:r>
              <a:rPr lang="en-US" sz="2400" dirty="0"/>
              <a:t>see, hear, and feel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Talk about an aspect of the situation that is under control, hopeful, or positive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97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Social support is positively related to well-being, recovery following </a:t>
            </a:r>
            <a:r>
              <a:rPr lang="en-US" sz="2000" dirty="0" smtClean="0"/>
              <a:t>an incident, </a:t>
            </a:r>
            <a:r>
              <a:rPr lang="en-US" sz="2000" dirty="0"/>
              <a:t>and resilience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Feelings of </a:t>
            </a:r>
            <a:r>
              <a:rPr lang="en-US" sz="1800" dirty="0" smtClean="0"/>
              <a:t>belonging, </a:t>
            </a:r>
            <a:r>
              <a:rPr lang="en-US" sz="1800" dirty="0"/>
              <a:t>shared experience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Feeling needed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Reassurance of confidence and ability to face challenges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Advice and information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Help to identify barriers to making connections, seeking help, or receiving assistance (i.e. feeling overwhelmed and unclear about needs, embarrassment, guilt, fear, etc.)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Normalize </a:t>
            </a:r>
            <a:r>
              <a:rPr lang="en-US" sz="2000" dirty="0" smtClean="0"/>
              <a:t>impulse </a:t>
            </a:r>
            <a:r>
              <a:rPr lang="en-US" sz="2000" dirty="0"/>
              <a:t>to withdraw, while encouraging connection when possible</a:t>
            </a:r>
          </a:p>
        </p:txBody>
      </p:sp>
    </p:spTree>
    <p:extLst>
      <p:ext uri="{BB962C8B-B14F-4D97-AF65-F5344CB8AC3E}">
        <p14:creationId xmlns:p14="http://schemas.microsoft.com/office/powerpoint/2010/main" xmlns="" val="8015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Coping = Resilience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000" y="2571911"/>
            <a:ext cx="7419600" cy="3638763"/>
          </a:xfrm>
        </p:spPr>
        <p:txBody>
          <a:bodyPr>
            <a:normAutofit/>
          </a:bodyPr>
          <a:lstStyle/>
          <a:p>
            <a:pPr>
              <a:spcBef>
                <a:spcPts val="550"/>
              </a:spcBef>
            </a:pPr>
            <a:r>
              <a:rPr lang="en-US" sz="2000" dirty="0"/>
              <a:t>I</a:t>
            </a:r>
            <a:r>
              <a:rPr lang="en-US" sz="2000" dirty="0" smtClean="0"/>
              <a:t>nformation </a:t>
            </a:r>
            <a:r>
              <a:rPr lang="en-US" sz="2000" dirty="0"/>
              <a:t>about common stress reactions</a:t>
            </a:r>
          </a:p>
          <a:p>
            <a:pPr lvl="1">
              <a:spcBef>
                <a:spcPts val="550"/>
              </a:spcBef>
            </a:pPr>
            <a:r>
              <a:rPr lang="en-US" sz="1800" dirty="0"/>
              <a:t>Behavioral </a:t>
            </a:r>
          </a:p>
          <a:p>
            <a:pPr lvl="1">
              <a:spcBef>
                <a:spcPts val="550"/>
              </a:spcBef>
            </a:pPr>
            <a:r>
              <a:rPr lang="en-US" sz="1800" dirty="0"/>
              <a:t>Physical</a:t>
            </a:r>
          </a:p>
          <a:p>
            <a:pPr lvl="1">
              <a:spcBef>
                <a:spcPts val="550"/>
              </a:spcBef>
            </a:pPr>
            <a:r>
              <a:rPr lang="en-US" sz="1800" dirty="0"/>
              <a:t>Psychological / emotional</a:t>
            </a:r>
          </a:p>
          <a:p>
            <a:pPr lvl="1">
              <a:spcBef>
                <a:spcPts val="550"/>
              </a:spcBef>
            </a:pPr>
            <a:r>
              <a:rPr lang="en-US" sz="1800" dirty="0"/>
              <a:t>Cognitive</a:t>
            </a:r>
          </a:p>
          <a:p>
            <a:pPr lvl="1">
              <a:spcBef>
                <a:spcPts val="550"/>
              </a:spcBef>
            </a:pPr>
            <a:r>
              <a:rPr lang="en-US" sz="1800" dirty="0"/>
              <a:t>Social</a:t>
            </a:r>
          </a:p>
          <a:p>
            <a:pPr lvl="1">
              <a:spcBef>
                <a:spcPts val="550"/>
              </a:spcBef>
            </a:pPr>
            <a:r>
              <a:rPr lang="en-US" sz="1800" dirty="0"/>
              <a:t>Spiritual</a:t>
            </a:r>
          </a:p>
          <a:p>
            <a:endParaRPr lang="en-US" sz="2000" dirty="0">
              <a:solidFill>
                <a:srgbClr val="663300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11702">
            <a:off x="8717760" y="2556265"/>
            <a:ext cx="2377940" cy="24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4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865" y="2397601"/>
            <a:ext cx="58480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Coping Skills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Exercise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De-stressing nutrition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Relaxation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Deep breathing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Progressive muscle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relaxation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Grounding / orienting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Cognitive reframing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Meditation / prayer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Music, art, crafts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483079" y="625288"/>
            <a:ext cx="1099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Information on Coping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69" y="1572491"/>
            <a:ext cx="5524500" cy="50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4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on Coping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Unhealthy Coping: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Abuse alcohol or drugs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Withdrawal </a:t>
            </a:r>
            <a:r>
              <a:rPr lang="en-US" sz="2000" dirty="0"/>
              <a:t>from activities, 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family or friends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Eating </a:t>
            </a:r>
            <a:r>
              <a:rPr lang="en-US" sz="2000" dirty="0"/>
              <a:t>too much or too little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Risky or dangerous behavior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Self neglect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8075" y="2309476"/>
            <a:ext cx="5194300" cy="34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35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85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4676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DBHRT is a statewide team of trained crisis counselors available to assist following many types of disasters and critical incidents</a:t>
            </a:r>
          </a:p>
          <a:p>
            <a:r>
              <a:rPr lang="en-US" sz="2400" dirty="0" smtClean="0"/>
              <a:t>Able to respond when local </a:t>
            </a:r>
            <a:r>
              <a:rPr lang="en-US" sz="2400" smtClean="0"/>
              <a:t>supports and/or resources </a:t>
            </a:r>
            <a:r>
              <a:rPr lang="en-US" sz="2400" dirty="0" smtClean="0"/>
              <a:t>are unavailable or overwhelmed</a:t>
            </a:r>
          </a:p>
          <a:p>
            <a:r>
              <a:rPr lang="en-US" sz="2400" dirty="0" smtClean="0"/>
              <a:t>We can provide crisis stabilization, grief counseling, resources, training and/or consultation</a:t>
            </a:r>
          </a:p>
          <a:p>
            <a:endParaRPr lang="en-US" sz="2400" dirty="0" smtClean="0"/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DBHRT and Critical Incidents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77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Self-Care = Self Preservation!</a:t>
            </a:r>
            <a:endParaRPr lang="en-US" sz="2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422" r="204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sz="1600" dirty="0">
              <a:solidFill>
                <a:srgbClr val="92D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Remember the Airplane!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YOU need to be here in order to help others!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One Breath is All it Takes!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Make a Short List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Treat yourself as you would treat others!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9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0669" y="1324740"/>
            <a:ext cx="6251575" cy="351963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Recipe for Today: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Basic Stress Overview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Taste of Psychological First Aid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Dollop of Resilience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Enjoy Your Lunch!</a:t>
            </a:r>
          </a:p>
        </p:txBody>
      </p:sp>
    </p:spTree>
    <p:extLst>
      <p:ext uri="{BB962C8B-B14F-4D97-AF65-F5344CB8AC3E}">
        <p14:creationId xmlns:p14="http://schemas.microsoft.com/office/powerpoint/2010/main" xmlns="" val="16336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Remember!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6163" y="1149939"/>
            <a:ext cx="6251575" cy="400725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11501"/>
            <a:ext cx="3547533" cy="36003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“Trauma is a fact of life, but it does not need to be a life sentence!”</a:t>
            </a:r>
          </a:p>
          <a:p>
            <a:r>
              <a:rPr lang="en-US" sz="1600" dirty="0" smtClean="0"/>
              <a:t>--Dr. Peter Levine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7963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Psychological First Aid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012" y="446088"/>
            <a:ext cx="5904254" cy="541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Take Away Message: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4000" dirty="0">
              <a:solidFill>
                <a:srgbClr val="92D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Expect Recovery!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You CAN Help!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3758453"/>
            <a:ext cx="2328955" cy="13984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64" y="2695932"/>
            <a:ext cx="3913909" cy="34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5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Diana Schryver, LICSW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Disaster Behavioral Health Coordinator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NH Department of Health &amp; Human Services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Office of the Commissioner – Emergency Services Unit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Phone: 603-271-9454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diana.schryver@dhhs.nh.gov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8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41320"/>
            <a:ext cx="10561418" cy="1478876"/>
          </a:xfrm>
        </p:spPr>
        <p:txBody>
          <a:bodyPr/>
          <a:lstStyle/>
          <a:p>
            <a:r>
              <a:rPr lang="en-US" dirty="0" smtClean="0"/>
              <a:t>Lets Talk About Stress!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ALL know stress, right?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52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What are Stressors?</a:t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Everyday Stressors?</a:t>
            </a:r>
            <a:br>
              <a:rPr lang="en-US" dirty="0" smtClean="0"/>
            </a:br>
            <a:r>
              <a:rPr lang="en-US" dirty="0" smtClean="0"/>
              <a:t>Extreme Stressors?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6963" y="446088"/>
            <a:ext cx="3609974" cy="541496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4550409" cy="414006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Daily Stress</a:t>
            </a:r>
          </a:p>
          <a:p>
            <a:r>
              <a:rPr lang="en-US" sz="2000" b="1" dirty="0"/>
              <a:t>	</a:t>
            </a:r>
            <a:r>
              <a:rPr lang="en-US" sz="2000" dirty="0" smtClean="0"/>
              <a:t>Home? (kids, spouse)</a:t>
            </a:r>
          </a:p>
          <a:p>
            <a:r>
              <a:rPr lang="en-US" sz="2000" b="1" dirty="0"/>
              <a:t>	</a:t>
            </a:r>
            <a:r>
              <a:rPr lang="en-US" sz="2000" dirty="0" smtClean="0"/>
              <a:t>Work? Bills?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Chronic Stress</a:t>
            </a:r>
          </a:p>
          <a:p>
            <a:r>
              <a:rPr lang="en-US" sz="2000" b="1" dirty="0"/>
              <a:t>	</a:t>
            </a:r>
            <a:r>
              <a:rPr lang="en-US" sz="2000" dirty="0" smtClean="0"/>
              <a:t>Aging/Health Issues?</a:t>
            </a:r>
          </a:p>
          <a:p>
            <a:r>
              <a:rPr lang="en-US" sz="2000" b="1" dirty="0"/>
              <a:t>	</a:t>
            </a:r>
            <a:r>
              <a:rPr lang="en-US" sz="2000" dirty="0" smtClean="0"/>
              <a:t>Pain?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Cumulative Stress</a:t>
            </a:r>
          </a:p>
          <a:p>
            <a:r>
              <a:rPr lang="en-US" sz="2000" b="1" dirty="0"/>
              <a:t>	</a:t>
            </a:r>
            <a:r>
              <a:rPr lang="en-US" sz="2000" dirty="0" smtClean="0"/>
              <a:t>The load gets heavy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Traumatic Stress</a:t>
            </a:r>
            <a:endParaRPr lang="en-US" sz="2000" b="1" dirty="0"/>
          </a:p>
          <a:p>
            <a:r>
              <a:rPr lang="en-US" sz="2000" b="1" dirty="0" smtClean="0"/>
              <a:t>	</a:t>
            </a:r>
            <a:r>
              <a:rPr lang="en-US" sz="1900" dirty="0" smtClean="0"/>
              <a:t>Something bad happens</a:t>
            </a:r>
            <a:endParaRPr lang="en-US" sz="19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55102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Stress!  Can anyone relate?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Optimal You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72519" y="2751138"/>
            <a:ext cx="2073274" cy="310991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Too Much STRESS!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557098" y="2751138"/>
            <a:ext cx="2456254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18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GOOD stress???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there such a thing?</a:t>
            </a:r>
          </a:p>
          <a:p>
            <a:r>
              <a:rPr lang="en-US" dirty="0" smtClean="0"/>
              <a:t>What might some good stressors be?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Job Promotion/New Job?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Getting Married?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Having a Baby?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Retirement?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New Car?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New School?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Others?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7999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937" y="3244334"/>
            <a:ext cx="9207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Your BODY doesn’t know the difference!!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7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Trauma -- Physical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Trauma and Your Body – you were born this way!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34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2596</TotalTime>
  <Words>829</Words>
  <Application>Microsoft Office PowerPoint</Application>
  <PresentationFormat>Custom</PresentationFormat>
  <Paragraphs>197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Quotable</vt:lpstr>
      <vt:lpstr>  Disaster Behavioral Health Services What to Expect When the Unexpected Happens                        Diana Schryver, LICSW             Disaster Behavioral Health Coordinator</vt:lpstr>
      <vt:lpstr>About Me…</vt:lpstr>
      <vt:lpstr>The Big Picture</vt:lpstr>
      <vt:lpstr>Lets Talk About Stress!</vt:lpstr>
      <vt:lpstr>What are Stressors?  Everyday Stressors? Extreme Stressors?</vt:lpstr>
      <vt:lpstr>Stress!  Can anyone relate?</vt:lpstr>
      <vt:lpstr>What about GOOD stress??? </vt:lpstr>
      <vt:lpstr>Slide 8</vt:lpstr>
      <vt:lpstr>Stress and Trauma -- Physical</vt:lpstr>
      <vt:lpstr>Slide 10</vt:lpstr>
      <vt:lpstr>Slide 11</vt:lpstr>
      <vt:lpstr>Stress and Trauma -- Emotional</vt:lpstr>
      <vt:lpstr>Slide 13</vt:lpstr>
      <vt:lpstr>Let’s Put it into Practice</vt:lpstr>
      <vt:lpstr>Your Perfect Day Begins…</vt:lpstr>
      <vt:lpstr>Slide 16</vt:lpstr>
      <vt:lpstr>You’ve been called in…</vt:lpstr>
      <vt:lpstr>Ugh!!</vt:lpstr>
      <vt:lpstr>NOW WHAT??</vt:lpstr>
      <vt:lpstr>Adopt a Model of Psychological First Aid for you and for others</vt:lpstr>
      <vt:lpstr>Objectives of Psychological First Aid</vt:lpstr>
      <vt:lpstr>Stabilization</vt:lpstr>
      <vt:lpstr>Stabilization</vt:lpstr>
      <vt:lpstr>Connection</vt:lpstr>
      <vt:lpstr>Coping = Resilience</vt:lpstr>
      <vt:lpstr>Slide 26</vt:lpstr>
      <vt:lpstr>Information on Coping</vt:lpstr>
      <vt:lpstr>DBHRT and Critical Incidents</vt:lpstr>
      <vt:lpstr>Self-Care = Self Preservation!</vt:lpstr>
      <vt:lpstr>Remember!</vt:lpstr>
      <vt:lpstr>Psychological First Aid</vt:lpstr>
      <vt:lpstr>Questions?</vt:lpstr>
    </vt:vector>
  </TitlesOfParts>
  <Company>State of New Hampshire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Something Bad Has Happened!  Now What??              Diana Schryver, LICSW             Disaster Behavioral Health Coordinator</dc:title>
  <dc:creator>Schryver, Diana</dc:creator>
  <cp:lastModifiedBy>EventsYourWay</cp:lastModifiedBy>
  <cp:revision>116</cp:revision>
  <cp:lastPrinted>2019-10-29T16:30:33Z</cp:lastPrinted>
  <dcterms:created xsi:type="dcterms:W3CDTF">2019-01-14T14:37:01Z</dcterms:created>
  <dcterms:modified xsi:type="dcterms:W3CDTF">2019-10-29T19:50:54Z</dcterms:modified>
</cp:coreProperties>
</file>