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3" r:id="rId2"/>
    <p:sldId id="294" r:id="rId3"/>
    <p:sldId id="303" r:id="rId4"/>
    <p:sldId id="295" r:id="rId5"/>
    <p:sldId id="296" r:id="rId6"/>
    <p:sldId id="297" r:id="rId7"/>
    <p:sldId id="298" r:id="rId8"/>
    <p:sldId id="299" r:id="rId9"/>
    <p:sldId id="300" r:id="rId10"/>
    <p:sldId id="301" r:id="rId11"/>
    <p:sldId id="302" r:id="rId12"/>
    <p:sldId id="305" r:id="rId13"/>
    <p:sldId id="306" r:id="rId14"/>
    <p:sldId id="307" r:id="rId15"/>
    <p:sldId id="308" r:id="rId16"/>
    <p:sldId id="309" r:id="rId17"/>
    <p:sldId id="310" r:id="rId18"/>
    <p:sldId id="311" r:id="rId19"/>
    <p:sldId id="31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8" autoAdjust="0"/>
    <p:restoredTop sz="94660"/>
  </p:normalViewPr>
  <p:slideViewPr>
    <p:cSldViewPr>
      <p:cViewPr varScale="1">
        <p:scale>
          <a:sx n="52" d="100"/>
          <a:sy n="52"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8"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hangingPunct="0">
                <a:defRPr/>
              </a:pPr>
              <a:endParaRPr lang="en-US">
                <a:cs typeface="+mn-cs"/>
              </a:endParaRPr>
            </a:p>
          </p:txBody>
        </p:sp>
        <p:sp>
          <p:nvSpPr>
            <p:cNvPr id="10"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w="9525">
              <a:noFill/>
              <a:round/>
              <a:headEnd/>
              <a:tailEnd/>
            </a:ln>
          </p:spPr>
          <p:txBody>
            <a:bodyPr/>
            <a:lstStyle/>
            <a:p>
              <a:endParaRPr lang="en-US"/>
            </a:p>
          </p:txBody>
        </p:sp>
        <p:sp>
          <p:nvSpPr>
            <p:cNvPr id="11"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w="9525">
              <a:noFill/>
              <a:round/>
              <a:headEnd/>
              <a:tailEnd/>
            </a:ln>
          </p:spPr>
          <p:txBody>
            <a:bodyPr/>
            <a:lstStyle/>
            <a:p>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cs typeface="+mn-cs"/>
              </a:endParaRPr>
            </a:p>
          </p:txBody>
        </p:sp>
        <p:sp>
          <p:nvSpPr>
            <p:cNvPr id="13"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w="9525">
              <a:noFill/>
              <a:round/>
              <a:headEnd/>
              <a:tailEnd/>
            </a:ln>
          </p:spPr>
          <p:txBody>
            <a:bodyPr/>
            <a:lstStyle/>
            <a:p>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hangingPunct="0">
                <a:defRPr/>
              </a:pPr>
              <a:endParaRPr lang="en-US">
                <a:cs typeface="+mn-cs"/>
              </a:endParaRPr>
            </a:p>
          </p:txBody>
        </p:sp>
        <p:sp>
          <p:nvSpPr>
            <p:cNvPr id="15"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w="9525">
              <a:noFill/>
              <a:round/>
              <a:headEnd/>
              <a:tailEnd/>
            </a:ln>
          </p:spPr>
          <p:txBody>
            <a:bodyPr/>
            <a:lstStyle/>
            <a:p>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17"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hangingPunct="0">
                <a:defRPr/>
              </a:pPr>
              <a:endParaRPr lang="en-US">
                <a:cs typeface="+mn-cs"/>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w="9525">
              <a:noFill/>
              <a:round/>
              <a:headEnd/>
              <a:tailEnd/>
            </a:ln>
          </p:spPr>
          <p:txBody>
            <a:bodyPr/>
            <a:lstStyle/>
            <a:p>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w="9525">
              <a:noFill/>
              <a:round/>
              <a:headEnd/>
              <a:tailEnd/>
            </a:ln>
          </p:spPr>
          <p:txBody>
            <a:bodyPr/>
            <a:lstStyle/>
            <a:p>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a:cs typeface="+mn-cs"/>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hangingPunct="0">
                <a:defRPr/>
              </a:pPr>
              <a:endParaRPr lang="en-US">
                <a:cs typeface="+mn-cs"/>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w="9525">
              <a:noFill/>
              <a:round/>
              <a:headEnd/>
              <a:tailEnd/>
            </a:ln>
          </p:spPr>
          <p:txBody>
            <a:bodyPr/>
            <a:lstStyle/>
            <a:p>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w="9525">
              <a:noFill/>
              <a:round/>
              <a:headEnd/>
              <a:tailEnd/>
            </a:ln>
          </p:spPr>
          <p:txBody>
            <a:bodyPr/>
            <a:lstStyle/>
            <a:p>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w="9525">
              <a:noFill/>
              <a:round/>
              <a:headEnd/>
              <a:tailEnd/>
            </a:ln>
          </p:spPr>
          <p:txBody>
            <a:bodyPr/>
            <a:lstStyle/>
            <a:p>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cs typeface="+mn-cs"/>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cs typeface="+mn-cs"/>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hangingPunct="0">
                  <a:defRPr/>
                </a:pPr>
                <a:endParaRPr lang="en-US">
                  <a:cs typeface="+mn-cs"/>
                </a:endParaRPr>
              </a:p>
            </p:txBody>
          </p:sp>
        </p:grpSp>
      </p:grpSp>
      <p:sp>
        <p:nvSpPr>
          <p:cNvPr id="57386"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5738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4BC949DD-0D1B-4C23-85DF-B8395804F5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7EB22EE0-29C3-4392-B148-C0C5E01646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8B46628D-3884-48AB-A5BD-37384AD64B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A76D0B0-081E-4F32-AF00-78C8EDDEDA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BB6466D7-8058-41AB-81C4-DC71D1A2A31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2F67C16-A22F-4D73-B625-0BE1FE9075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C83E9BC4-88EF-4AB0-8557-115AE9D7B9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17D6C799-0971-41DF-A42E-D938FD6F5B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E1B11384-3EBC-4216-9E11-7CD4795D590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C8E08293-0E89-4875-8F3D-A62CB7F66CD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49ED1EA-AA1D-438F-948B-BCA0835562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5632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5632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5632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1035"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5632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hangingPunct="0">
                <a:defRPr/>
              </a:pPr>
              <a:endParaRPr lang="en-US">
                <a:cs typeface="+mn-cs"/>
              </a:endParaRPr>
            </a:p>
          </p:txBody>
        </p:sp>
        <p:sp>
          <p:nvSpPr>
            <p:cNvPr id="1037"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w="9525">
              <a:noFill/>
              <a:round/>
              <a:headEnd/>
              <a:tailEnd/>
            </a:ln>
          </p:spPr>
          <p:txBody>
            <a:bodyPr/>
            <a:lstStyle/>
            <a:p>
              <a:endParaRPr lang="en-US"/>
            </a:p>
          </p:txBody>
        </p:sp>
        <p:sp>
          <p:nvSpPr>
            <p:cNvPr id="1038"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w="9525">
              <a:noFill/>
              <a:round/>
              <a:headEnd/>
              <a:tailEnd/>
            </a:ln>
          </p:spPr>
          <p:txBody>
            <a:bodyPr/>
            <a:lstStyle/>
            <a:p>
              <a:endParaRPr lang="en-US"/>
            </a:p>
          </p:txBody>
        </p:sp>
        <p:sp>
          <p:nvSpPr>
            <p:cNvPr id="5633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cs typeface="+mn-cs"/>
              </a:endParaRPr>
            </a:p>
          </p:txBody>
        </p:sp>
        <p:sp>
          <p:nvSpPr>
            <p:cNvPr id="1040"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w="9525">
              <a:noFill/>
              <a:round/>
              <a:headEnd/>
              <a:tailEnd/>
            </a:ln>
          </p:spPr>
          <p:txBody>
            <a:bodyPr/>
            <a:lstStyle/>
            <a:p>
              <a:endParaRPr lang="en-US"/>
            </a:p>
          </p:txBody>
        </p:sp>
        <p:sp>
          <p:nvSpPr>
            <p:cNvPr id="5633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hangingPunct="0">
                <a:defRPr/>
              </a:pPr>
              <a:endParaRPr lang="en-US">
                <a:cs typeface="+mn-cs"/>
              </a:endParaRPr>
            </a:p>
          </p:txBody>
        </p:sp>
        <p:sp>
          <p:nvSpPr>
            <p:cNvPr id="1042"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w="9525">
              <a:noFill/>
              <a:round/>
              <a:headEnd/>
              <a:tailEnd/>
            </a:ln>
          </p:spPr>
          <p:txBody>
            <a:bodyPr/>
            <a:lstStyle/>
            <a:p>
              <a:endParaRPr lang="en-US"/>
            </a:p>
          </p:txBody>
        </p:sp>
        <p:sp>
          <p:nvSpPr>
            <p:cNvPr id="5633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1044"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5633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5633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5633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hangingPunct="0">
                <a:defRPr/>
              </a:pPr>
              <a:endParaRPr lang="en-US">
                <a:cs typeface="+mn-cs"/>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w="9525">
              <a:noFill/>
              <a:round/>
              <a:headEnd/>
              <a:tailEnd/>
            </a:ln>
          </p:spPr>
          <p:txBody>
            <a:bodyPr/>
            <a:lstStyle/>
            <a:p>
              <a:endParaRPr lang="en-US"/>
            </a:p>
          </p:txBody>
        </p:sp>
        <p:sp>
          <p:nvSpPr>
            <p:cNvPr id="5634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w="9525">
              <a:noFill/>
              <a:round/>
              <a:headEnd/>
              <a:tailEnd/>
            </a:ln>
          </p:spPr>
          <p:txBody>
            <a:bodyPr/>
            <a:lstStyle/>
            <a:p>
              <a:endParaRPr lang="en-US"/>
            </a:p>
          </p:txBody>
        </p:sp>
        <p:sp>
          <p:nvSpPr>
            <p:cNvPr id="5634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5634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a:cs typeface="+mn-cs"/>
              </a:endParaRPr>
            </a:p>
          </p:txBody>
        </p:sp>
        <p:sp>
          <p:nvSpPr>
            <p:cNvPr id="5634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hangingPunct="0">
                <a:defRPr/>
              </a:pPr>
              <a:endParaRPr lang="en-US">
                <a:cs typeface="+mn-cs"/>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w="9525">
              <a:noFill/>
              <a:round/>
              <a:headEnd/>
              <a:tailEnd/>
            </a:ln>
          </p:spPr>
          <p:txBody>
            <a:bodyPr/>
            <a:lstStyle/>
            <a:p>
              <a:endParaRPr lang="en-US"/>
            </a:p>
          </p:txBody>
        </p:sp>
        <p:sp>
          <p:nvSpPr>
            <p:cNvPr id="5634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5634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w="9525">
              <a:noFill/>
              <a:round/>
              <a:headEnd/>
              <a:tailEnd/>
            </a:ln>
          </p:spPr>
          <p:txBody>
            <a:bodyPr/>
            <a:lstStyle/>
            <a:p>
              <a:endParaRPr lang="en-US"/>
            </a:p>
          </p:txBody>
        </p:sp>
        <p:sp>
          <p:nvSpPr>
            <p:cNvPr id="5634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w="9525">
              <a:noFill/>
              <a:round/>
              <a:headEnd/>
              <a:tailEnd/>
            </a:ln>
          </p:spPr>
          <p:txBody>
            <a:bodyPr/>
            <a:lstStyle/>
            <a:p>
              <a:endParaRPr lang="en-US"/>
            </a:p>
          </p:txBody>
        </p:sp>
        <p:sp>
          <p:nvSpPr>
            <p:cNvPr id="5635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5635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cs typeface="+mn-cs"/>
              </a:endParaRPr>
            </a:p>
          </p:txBody>
        </p:sp>
        <p:sp>
          <p:nvSpPr>
            <p:cNvPr id="5635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5635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5635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cs typeface="+mn-cs"/>
              </a:endParaRPr>
            </a:p>
          </p:txBody>
        </p:sp>
        <p:sp>
          <p:nvSpPr>
            <p:cNvPr id="5635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5635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sp>
          <p:nvSpPr>
            <p:cNvPr id="5635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hangingPunct="0">
                <a:defRPr/>
              </a:pPr>
              <a:endParaRPr lang="en-US">
                <a:cs typeface="+mn-cs"/>
              </a:endParaRPr>
            </a:p>
          </p:txBody>
        </p:sp>
        <p:grpSp>
          <p:nvGrpSpPr>
            <p:cNvPr id="1068" name="Group 39"/>
            <p:cNvGrpSpPr>
              <a:grpSpLocks/>
            </p:cNvGrpSpPr>
            <p:nvPr userDrawn="1"/>
          </p:nvGrpSpPr>
          <p:grpSpPr bwMode="auto">
            <a:xfrm>
              <a:off x="0" y="1632"/>
              <a:ext cx="5758" cy="1858"/>
              <a:chOff x="0" y="1632"/>
              <a:chExt cx="5758" cy="1858"/>
            </a:xfrm>
          </p:grpSpPr>
          <p:sp>
            <p:nvSpPr>
              <p:cNvPr id="5636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cs typeface="+mn-cs"/>
                </a:endParaRPr>
              </a:p>
            </p:txBody>
          </p:sp>
          <p:sp>
            <p:nvSpPr>
              <p:cNvPr id="5636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hangingPunct="0">
                  <a:defRPr/>
                </a:pPr>
                <a:endParaRPr lang="en-US">
                  <a:cs typeface="+mn-cs"/>
                </a:endParaRPr>
              </a:p>
            </p:txBody>
          </p:sp>
        </p:grpSp>
      </p:grpSp>
      <p:sp>
        <p:nvSpPr>
          <p:cNvPr id="5636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6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6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cs typeface="+mn-cs"/>
              </a:defRPr>
            </a:lvl1pPr>
          </a:lstStyle>
          <a:p>
            <a:pPr>
              <a:defRPr/>
            </a:pPr>
            <a:endParaRPr lang="en-US"/>
          </a:p>
        </p:txBody>
      </p:sp>
      <p:sp>
        <p:nvSpPr>
          <p:cNvPr id="5636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cs typeface="+mn-cs"/>
              </a:defRPr>
            </a:lvl1pPr>
          </a:lstStyle>
          <a:p>
            <a:pPr>
              <a:defRPr/>
            </a:pPr>
            <a:endParaRPr lang="en-US"/>
          </a:p>
        </p:txBody>
      </p:sp>
      <p:sp>
        <p:nvSpPr>
          <p:cNvPr id="5636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cs typeface="+mn-cs"/>
              </a:defRPr>
            </a:lvl1pPr>
          </a:lstStyle>
          <a:p>
            <a:pPr>
              <a:defRPr/>
            </a:pPr>
            <a:fld id="{D413C97D-ACFD-461D-9BC2-67FA15688DA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457200" y="2209800"/>
            <a:ext cx="8229600" cy="1219200"/>
          </a:xfrm>
        </p:spPr>
        <p:txBody>
          <a:bodyPr/>
          <a:lstStyle/>
          <a:p>
            <a:pPr eaLnBrk="1" hangingPunct="1">
              <a:defRPr/>
            </a:pPr>
            <a:r>
              <a:rPr lang="en-US"/>
              <a:t>LEGISLATIVE UPDATE</a:t>
            </a:r>
          </a:p>
        </p:txBody>
      </p:sp>
      <p:sp>
        <p:nvSpPr>
          <p:cNvPr id="54275" name="Rectangle 3"/>
          <p:cNvSpPr>
            <a:spLocks noGrp="1" noChangeArrowheads="1"/>
          </p:cNvSpPr>
          <p:nvPr>
            <p:ph type="subTitle" idx="1"/>
          </p:nvPr>
        </p:nvSpPr>
        <p:spPr>
          <a:xfrm>
            <a:off x="381000" y="3505200"/>
            <a:ext cx="8534400" cy="1752600"/>
          </a:xfrm>
        </p:spPr>
        <p:txBody>
          <a:bodyPr/>
          <a:lstStyle/>
          <a:p>
            <a:pPr eaLnBrk="1" hangingPunct="1">
              <a:lnSpc>
                <a:spcPct val="80000"/>
              </a:lnSpc>
              <a:defRPr/>
            </a:pPr>
            <a:r>
              <a:rPr lang="en-US" sz="2600"/>
              <a:t>Robert A. Tardif, P.E., Administrator</a:t>
            </a:r>
          </a:p>
          <a:p>
            <a:pPr eaLnBrk="1" hangingPunct="1">
              <a:lnSpc>
                <a:spcPct val="80000"/>
              </a:lnSpc>
              <a:defRPr/>
            </a:pPr>
            <a:r>
              <a:rPr lang="en-US" sz="2600"/>
              <a:t>Subsurface Systems Bureau</a:t>
            </a:r>
          </a:p>
          <a:p>
            <a:pPr eaLnBrk="1" hangingPunct="1">
              <a:lnSpc>
                <a:spcPct val="80000"/>
              </a:lnSpc>
              <a:defRPr/>
            </a:pPr>
            <a:r>
              <a:rPr lang="en-US" sz="2600"/>
              <a:t>New Hampshire Department of Environmental Services</a:t>
            </a:r>
          </a:p>
        </p:txBody>
      </p:sp>
      <p:pic>
        <p:nvPicPr>
          <p:cNvPr id="3076" name="Picture 5" descr="25th-NHDES-spelled out"/>
          <p:cNvPicPr>
            <a:picLocks noChangeAspect="1" noChangeArrowheads="1"/>
          </p:cNvPicPr>
          <p:nvPr/>
        </p:nvPicPr>
        <p:blipFill>
          <a:blip r:embed="rId2" cstate="print"/>
          <a:srcRect/>
          <a:stretch>
            <a:fillRect/>
          </a:stretch>
        </p:blipFill>
        <p:spPr bwMode="auto">
          <a:xfrm>
            <a:off x="304800" y="304800"/>
            <a:ext cx="1828800" cy="1828800"/>
          </a:xfrm>
          <a:prstGeom prst="rect">
            <a:avLst/>
          </a:prstGeom>
          <a:noFill/>
          <a:ln w="9525">
            <a:noFill/>
            <a:miter lim="800000"/>
            <a:headEnd/>
            <a:tailEnd/>
          </a:ln>
        </p:spPr>
      </p:pic>
      <p:pic>
        <p:nvPicPr>
          <p:cNvPr id="3077" name="Picture 6" descr="4colorseal"/>
          <p:cNvPicPr>
            <a:picLocks noChangeAspect="1" noChangeArrowheads="1"/>
          </p:cNvPicPr>
          <p:nvPr/>
        </p:nvPicPr>
        <p:blipFill>
          <a:blip r:embed="rId3" cstate="print"/>
          <a:srcRect/>
          <a:stretch>
            <a:fillRect/>
          </a:stretch>
        </p:blipFill>
        <p:spPr bwMode="auto">
          <a:xfrm>
            <a:off x="7086600" y="381000"/>
            <a:ext cx="1814513"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457200" y="228600"/>
            <a:ext cx="8229600" cy="5902325"/>
          </a:xfrm>
        </p:spPr>
        <p:txBody>
          <a:bodyPr/>
          <a:lstStyle/>
          <a:p>
            <a:pPr eaLnBrk="1" hangingPunct="1">
              <a:defRPr/>
            </a:pPr>
            <a:r>
              <a:rPr lang="en-US"/>
              <a:t>(d) The applicant submitting the permit by rule application shall assume all liability and responsibility for the components of the design that are part of the system being repaired or replaced under the permit by rule.</a:t>
            </a:r>
          </a:p>
          <a:p>
            <a:pPr eaLnBrk="1" hangingPunct="1">
              <a:defRPr/>
            </a:pPr>
            <a:r>
              <a:rPr lang="en-US"/>
              <a:t>(e) The installer constructing the system shall assume all liability and responsibility for the construction of the system components repaired or replaced under the permit by rule.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1000" fill="hold"/>
                                        <p:tgtEl>
                                          <p:spTgt spid="109571">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609600"/>
            <a:ext cx="8229600" cy="5486400"/>
          </a:xfrm>
        </p:spPr>
        <p:txBody>
          <a:bodyPr/>
          <a:lstStyle/>
          <a:p>
            <a:pPr eaLnBrk="1" hangingPunct="1">
              <a:defRPr/>
            </a:pPr>
            <a:r>
              <a:rPr lang="en-US" sz="6000" u="sng"/>
              <a:t>HB 1721</a:t>
            </a:r>
            <a:r>
              <a:rPr lang="en-US" sz="6000"/>
              <a:t> </a:t>
            </a:r>
            <a:br>
              <a:rPr lang="en-US" sz="6000"/>
            </a:br>
            <a:r>
              <a:rPr lang="en-US" sz="4800"/>
              <a:t>Relative to permitting for the replacement of sewage disposal systems and relative to oil spillage prevention, control, and countermeasure plans.</a:t>
            </a:r>
            <a:r>
              <a:rPr lang="en-US" sz="4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0594"/>
                                        </p:tgtEl>
                                        <p:attrNameLst>
                                          <p:attrName>style.visibility</p:attrName>
                                        </p:attrNameLst>
                                      </p:cBhvr>
                                      <p:to>
                                        <p:strVal val="visible"/>
                                      </p:to>
                                    </p:set>
                                    <p:anim calcmode="lin" valueType="num">
                                      <p:cBhvr additive="base">
                                        <p:cTn id="7" dur="1000" fill="hold"/>
                                        <p:tgtEl>
                                          <p:spTgt spid="110594"/>
                                        </p:tgtEl>
                                        <p:attrNameLst>
                                          <p:attrName>ppt_x</p:attrName>
                                        </p:attrNameLst>
                                      </p:cBhvr>
                                      <p:tavLst>
                                        <p:tav tm="0">
                                          <p:val>
                                            <p:strVal val="0-#ppt_w/2"/>
                                          </p:val>
                                        </p:tav>
                                        <p:tav tm="100000">
                                          <p:val>
                                            <p:strVal val="#ppt_x"/>
                                          </p:val>
                                        </p:tav>
                                      </p:tavLst>
                                    </p:anim>
                                    <p:anim calcmode="lin" valueType="num">
                                      <p:cBhvr additive="base">
                                        <p:cTn id="8" dur="1000" fill="hold"/>
                                        <p:tgtEl>
                                          <p:spTgt spid="1105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457200" y="609600"/>
            <a:ext cx="8229600" cy="5791200"/>
          </a:xfrm>
        </p:spPr>
        <p:txBody>
          <a:bodyPr/>
          <a:lstStyle/>
          <a:p>
            <a:pPr eaLnBrk="1" hangingPunct="1">
              <a:lnSpc>
                <a:spcPct val="90000"/>
              </a:lnSpc>
              <a:defRPr/>
            </a:pPr>
            <a:endParaRPr lang="en-US"/>
          </a:p>
          <a:p>
            <a:pPr eaLnBrk="1" hangingPunct="1">
              <a:lnSpc>
                <a:spcPct val="90000"/>
              </a:lnSpc>
              <a:defRPr/>
            </a:pPr>
            <a:r>
              <a:rPr lang="en-US" sz="3600"/>
              <a:t>Sponsered by Representative Ritter (Builder)</a:t>
            </a:r>
          </a:p>
          <a:p>
            <a:pPr eaLnBrk="1" hangingPunct="1">
              <a:lnSpc>
                <a:spcPct val="90000"/>
              </a:lnSpc>
              <a:defRPr/>
            </a:pPr>
            <a:r>
              <a:rPr lang="en-US" sz="3600"/>
              <a:t>Addresses the Expansion Rule             Env-Wq 1415</a:t>
            </a:r>
          </a:p>
          <a:p>
            <a:pPr eaLnBrk="1" hangingPunct="1">
              <a:lnSpc>
                <a:spcPct val="90000"/>
              </a:lnSpc>
              <a:defRPr/>
            </a:pPr>
            <a:r>
              <a:rPr lang="en-US" sz="3600"/>
              <a:t>Initial Proposal did not require any DES Oversight So Long as the System had DES Approvals</a:t>
            </a:r>
          </a:p>
          <a:p>
            <a:pPr eaLnBrk="1" hangingPunct="1">
              <a:lnSpc>
                <a:spcPct val="90000"/>
              </a:lnSpc>
              <a:defRPr/>
            </a:pPr>
            <a:r>
              <a:rPr lang="en-US" sz="3600"/>
              <a:t>Bill was Passed/Adopted with Amendment on March 7</a:t>
            </a:r>
            <a:r>
              <a:rPr lang="en-US" sz="3600" baseline="30000"/>
              <a:t>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113666">
                                            <p:txEl>
                                              <p:pRg st="1" end="1"/>
                                            </p:txEl>
                                          </p:spTgt>
                                        </p:tgtEl>
                                        <p:attrNameLst>
                                          <p:attrName>style.visibility</p:attrName>
                                        </p:attrNameLst>
                                      </p:cBhvr>
                                      <p:to>
                                        <p:strVal val="visible"/>
                                      </p:to>
                                    </p:set>
                                    <p:anim calcmode="lin" valueType="num">
                                      <p:cBhvr additive="base">
                                        <p:cTn id="7" dur="1000" fill="hold"/>
                                        <p:tgtEl>
                                          <p:spTgt spid="113666">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13666">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nodeType="afterEffect">
                                  <p:stCondLst>
                                    <p:cond delay="1000"/>
                                  </p:stCondLst>
                                  <p:childTnLst>
                                    <p:set>
                                      <p:cBhvr>
                                        <p:cTn id="11" dur="1" fill="hold">
                                          <p:stCondLst>
                                            <p:cond delay="0"/>
                                          </p:stCondLst>
                                        </p:cTn>
                                        <p:tgtEl>
                                          <p:spTgt spid="113666">
                                            <p:txEl>
                                              <p:pRg st="2" end="2"/>
                                            </p:txEl>
                                          </p:spTgt>
                                        </p:tgtEl>
                                        <p:attrNameLst>
                                          <p:attrName>style.visibility</p:attrName>
                                        </p:attrNameLst>
                                      </p:cBhvr>
                                      <p:to>
                                        <p:strVal val="visible"/>
                                      </p:to>
                                    </p:set>
                                    <p:anim calcmode="lin" valueType="num">
                                      <p:cBhvr additive="base">
                                        <p:cTn id="12" dur="1000" fill="hold"/>
                                        <p:tgtEl>
                                          <p:spTgt spid="113666">
                                            <p:txEl>
                                              <p:pRg st="2" end="2"/>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113666">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nodeType="afterEffect">
                                  <p:stCondLst>
                                    <p:cond delay="1000"/>
                                  </p:stCondLst>
                                  <p:childTnLst>
                                    <p:set>
                                      <p:cBhvr>
                                        <p:cTn id="16" dur="1" fill="hold">
                                          <p:stCondLst>
                                            <p:cond delay="0"/>
                                          </p:stCondLst>
                                        </p:cTn>
                                        <p:tgtEl>
                                          <p:spTgt spid="113666">
                                            <p:txEl>
                                              <p:pRg st="3" end="3"/>
                                            </p:txEl>
                                          </p:spTgt>
                                        </p:tgtEl>
                                        <p:attrNameLst>
                                          <p:attrName>style.visibility</p:attrName>
                                        </p:attrNameLst>
                                      </p:cBhvr>
                                      <p:to>
                                        <p:strVal val="visible"/>
                                      </p:to>
                                    </p:set>
                                    <p:anim calcmode="lin" valueType="num">
                                      <p:cBhvr additive="base">
                                        <p:cTn id="17" dur="1000" fill="hold"/>
                                        <p:tgtEl>
                                          <p:spTgt spid="113666">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113666">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nodeType="afterEffect">
                                  <p:stCondLst>
                                    <p:cond delay="1000"/>
                                  </p:stCondLst>
                                  <p:childTnLst>
                                    <p:set>
                                      <p:cBhvr>
                                        <p:cTn id="21" dur="1" fill="hold">
                                          <p:stCondLst>
                                            <p:cond delay="0"/>
                                          </p:stCondLst>
                                        </p:cTn>
                                        <p:tgtEl>
                                          <p:spTgt spid="113666">
                                            <p:txEl>
                                              <p:pRg st="4" end="4"/>
                                            </p:txEl>
                                          </p:spTgt>
                                        </p:tgtEl>
                                        <p:attrNameLst>
                                          <p:attrName>style.visibility</p:attrName>
                                        </p:attrNameLst>
                                      </p:cBhvr>
                                      <p:to>
                                        <p:strVal val="visible"/>
                                      </p:to>
                                    </p:set>
                                    <p:anim calcmode="lin" valueType="num">
                                      <p:cBhvr additive="base">
                                        <p:cTn id="22" dur="1000" fill="hold"/>
                                        <p:tgtEl>
                                          <p:spTgt spid="113666">
                                            <p:txEl>
                                              <p:pRg st="4" end="4"/>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11366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457200" y="457200"/>
            <a:ext cx="8229600" cy="4038600"/>
          </a:xfrm>
        </p:spPr>
        <p:txBody>
          <a:bodyPr/>
          <a:lstStyle/>
          <a:p>
            <a:pPr eaLnBrk="1" hangingPunct="1">
              <a:defRPr/>
            </a:pPr>
            <a:r>
              <a:rPr lang="en-US" b="1" i="1"/>
              <a:t>(a)</a:t>
            </a:r>
            <a:r>
              <a:rPr lang="en-US"/>
              <a:t> No construction or operational approval shall be required from the department prior to expanding, relocating, or replacing any structure that does not increase the load on a sewage disposal system, as long as all of the following conditions are met: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50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1000" fill="hold"/>
                                        <p:tgtEl>
                                          <p:spTgt spid="114691">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457200" y="228600"/>
            <a:ext cx="8229600" cy="5902325"/>
          </a:xfrm>
        </p:spPr>
        <p:txBody>
          <a:bodyPr/>
          <a:lstStyle/>
          <a:p>
            <a:pPr eaLnBrk="1" hangingPunct="1">
              <a:defRPr/>
            </a:pPr>
            <a:endParaRPr lang="en-US" b="1" i="1"/>
          </a:p>
          <a:p>
            <a:pPr eaLnBrk="1" hangingPunct="1">
              <a:defRPr/>
            </a:pPr>
            <a:r>
              <a:rPr lang="en-US" b="1" i="1"/>
              <a:t>(1)(A)</a:t>
            </a:r>
            <a:r>
              <a:rPr lang="en-US"/>
              <a:t> The lot is served by a sewage disposal system that received construction and operational approval from the department within 20 years of the date of the issuance of a building permit for the proposed expansion, relocation, or replacement</a:t>
            </a:r>
            <a:r>
              <a:rPr lang="en-US" b="1" i="1"/>
              <a:t>; or</a:t>
            </a:r>
          </a:p>
          <a:p>
            <a:pPr eaLnBrk="1" hangingPunct="1">
              <a:buFont typeface="Wingdings" pitchFamily="2" charset="2"/>
              <a:buNone/>
              <a:defRPr/>
            </a:pPr>
            <a:endParaRPr lang="en-US" b="1" i="1"/>
          </a:p>
          <a:p>
            <a:pPr eaLnBrk="1" hangingPunct="1">
              <a:defRPr/>
            </a:pPr>
            <a:r>
              <a:rPr lang="en-US" b="1" i="1"/>
              <a:t>(B) The lot is 5 acres or more in size.</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500"/>
                                  </p:stCondLst>
                                  <p:childTnLst>
                                    <p:set>
                                      <p:cBhvr>
                                        <p:cTn id="6" dur="1" fill="hold">
                                          <p:stCondLst>
                                            <p:cond delay="0"/>
                                          </p:stCondLst>
                                        </p:cTn>
                                        <p:tgtEl>
                                          <p:spTgt spid="115715">
                                            <p:txEl>
                                              <p:pRg st="1" end="1"/>
                                            </p:txEl>
                                          </p:spTgt>
                                        </p:tgtEl>
                                        <p:attrNameLst>
                                          <p:attrName>style.visibility</p:attrName>
                                        </p:attrNameLst>
                                      </p:cBhvr>
                                      <p:to>
                                        <p:strVal val="visible"/>
                                      </p:to>
                                    </p:set>
                                    <p:anim calcmode="lin" valueType="num">
                                      <p:cBhvr additive="base">
                                        <p:cTn id="7" dur="1000" fill="hold"/>
                                        <p:tgtEl>
                                          <p:spTgt spid="115715">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157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5715">
                                            <p:txEl>
                                              <p:pRg st="3" end="3"/>
                                            </p:txEl>
                                          </p:spTgt>
                                        </p:tgtEl>
                                        <p:attrNameLst>
                                          <p:attrName>style.visibility</p:attrName>
                                        </p:attrNameLst>
                                      </p:cBhvr>
                                      <p:to>
                                        <p:strVal val="visible"/>
                                      </p:to>
                                    </p:set>
                                    <p:anim calcmode="lin" valueType="num">
                                      <p:cBhvr additive="base">
                                        <p:cTn id="13" dur="1000" fill="hold"/>
                                        <p:tgtEl>
                                          <p:spTgt spid="115715">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157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a:xfrm>
            <a:off x="457200" y="228600"/>
            <a:ext cx="8229600" cy="5902325"/>
          </a:xfrm>
        </p:spPr>
        <p:txBody>
          <a:bodyPr/>
          <a:lstStyle/>
          <a:p>
            <a:pPr eaLnBrk="1" hangingPunct="1">
              <a:lnSpc>
                <a:spcPct val="90000"/>
              </a:lnSpc>
              <a:defRPr/>
            </a:pPr>
            <a:r>
              <a:rPr lang="en-US" b="1" i="1"/>
              <a:t>(2)</a:t>
            </a:r>
            <a:r>
              <a:rPr lang="en-US"/>
              <a:t> If the property is nonresidential, no waivers were granted in the construction or operational approval of any requirements for total wastewater lot loading, depth to groundwater, or horizontal distances to surface water, water supply systems, or very poorly drained soils. </a:t>
            </a:r>
          </a:p>
          <a:p>
            <a:pPr eaLnBrk="1" hangingPunct="1">
              <a:lnSpc>
                <a:spcPct val="90000"/>
              </a:lnSpc>
              <a:defRPr/>
            </a:pPr>
            <a:r>
              <a:rPr lang="en-US"/>
              <a:t>(</a:t>
            </a:r>
            <a:r>
              <a:rPr lang="en-US" b="1" i="1"/>
              <a:t>3)</a:t>
            </a:r>
            <a:r>
              <a:rPr lang="en-US"/>
              <a:t> When applicable, the proposed expansion, relocation, or replacement complies with the requirements of the shoreland water quality protection act, RSA 483-B.</a:t>
            </a:r>
          </a:p>
          <a:p>
            <a:pPr eaLnBrk="1" hangingPunct="1">
              <a:lnSpc>
                <a:spcPct val="90000"/>
              </a:lnSpc>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50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1000" fill="hold"/>
                                        <p:tgtEl>
                                          <p:spTgt spid="11673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nodeType="afterEffect">
                                  <p:stCondLst>
                                    <p:cond delay="2000"/>
                                  </p:stCondLst>
                                  <p:childTnLst>
                                    <p:set>
                                      <p:cBhvr>
                                        <p:cTn id="11" dur="1" fill="hold">
                                          <p:stCondLst>
                                            <p:cond delay="0"/>
                                          </p:stCondLst>
                                        </p:cTn>
                                        <p:tgtEl>
                                          <p:spTgt spid="116739">
                                            <p:txEl>
                                              <p:pRg st="1" end="1"/>
                                            </p:txEl>
                                          </p:spTgt>
                                        </p:tgtEl>
                                        <p:attrNameLst>
                                          <p:attrName>style.visibility</p:attrName>
                                        </p:attrNameLst>
                                      </p:cBhvr>
                                      <p:to>
                                        <p:strVal val="visible"/>
                                      </p:to>
                                    </p:set>
                                    <p:anim calcmode="lin" valueType="num">
                                      <p:cBhvr additive="base">
                                        <p:cTn id="12" dur="1000" fill="hold"/>
                                        <p:tgtEl>
                                          <p:spTgt spid="116739">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1167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body" idx="1"/>
          </p:nvPr>
        </p:nvSpPr>
        <p:spPr>
          <a:xfrm>
            <a:off x="457200" y="304800"/>
            <a:ext cx="8229600" cy="6400800"/>
          </a:xfrm>
        </p:spPr>
        <p:txBody>
          <a:bodyPr/>
          <a:lstStyle/>
          <a:p>
            <a:pPr eaLnBrk="1" hangingPunct="1">
              <a:defRPr/>
            </a:pPr>
            <a:r>
              <a:rPr lang="en-US" sz="2800" b="1" i="1"/>
              <a:t>b) An owner of a project that requires department approval to proceed because neither of the conditions of subparagraphs (a)(1)(A) or (B) are met, may either submit for approval a design for a new sewage disposal system or apply for a permit by rule for in-kind replacement under RSA 485-A:33, IV. Under either approach, once approval for the sewage disposal system is received from the department, work may commence on expanding, relocating, or replacing the structure. Construction of the sewage disposal system is not required to satisfy the requirements of this subparagraph.</a:t>
            </a:r>
            <a:r>
              <a:rPr lang="en-US"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1000" fill="hold"/>
                                        <p:tgtEl>
                                          <p:spTgt spid="11776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177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sz="4000"/>
              <a:t>DISPOSAL OF SPENT LEACHFIELD MATERIALS</a:t>
            </a:r>
          </a:p>
        </p:txBody>
      </p:sp>
      <p:sp>
        <p:nvSpPr>
          <p:cNvPr id="118787" name="Rectangle 3"/>
          <p:cNvSpPr>
            <a:spLocks noGrp="1" noChangeArrowheads="1"/>
          </p:cNvSpPr>
          <p:nvPr>
            <p:ph type="body" idx="1"/>
          </p:nvPr>
        </p:nvSpPr>
        <p:spPr/>
        <p:txBody>
          <a:bodyPr/>
          <a:lstStyle/>
          <a:p>
            <a:pPr eaLnBrk="1" hangingPunct="1">
              <a:lnSpc>
                <a:spcPct val="90000"/>
              </a:lnSpc>
              <a:defRPr/>
            </a:pPr>
            <a:r>
              <a:rPr lang="en-US" sz="2800"/>
              <a:t> MANAGED UNDER THE WASTE MANAGEMENT DIVISION RULES AS A “LEACHFIELD REPAIR RESIDUALS LANDFILL”</a:t>
            </a:r>
          </a:p>
          <a:p>
            <a:pPr eaLnBrk="1" hangingPunct="1">
              <a:lnSpc>
                <a:spcPct val="90000"/>
              </a:lnSpc>
              <a:defRPr/>
            </a:pPr>
            <a:endParaRPr lang="en-US" sz="2800"/>
          </a:p>
          <a:p>
            <a:pPr eaLnBrk="1" hangingPunct="1">
              <a:lnSpc>
                <a:spcPct val="90000"/>
              </a:lnSpc>
              <a:defRPr/>
            </a:pPr>
            <a:r>
              <a:rPr lang="en-US" sz="2800">
                <a:effectLst/>
              </a:rPr>
              <a:t>Env-Sw 810.05 </a:t>
            </a:r>
            <a:r>
              <a:rPr lang="en-US" sz="2800" u="sng">
                <a:effectLst/>
              </a:rPr>
              <a:t>Leachfield Repair Residuals Landfills</a:t>
            </a:r>
            <a:r>
              <a:rPr lang="en-US" sz="2800">
                <a:effectLst/>
              </a:rPr>
              <a:t>. Subject to Env-Sw 810.03 (Exemption Conditions), no permit shall be required to bury waste </a:t>
            </a:r>
            <a:r>
              <a:rPr lang="en-US" sz="2800" u="sng">
                <a:effectLst/>
              </a:rPr>
              <a:t>soil and stone</a:t>
            </a:r>
            <a:r>
              <a:rPr lang="en-US" sz="2800">
                <a:effectLst/>
              </a:rPr>
              <a:t> from the repair or replacement of existing leaching fields regulated under Env-Ws 1000, provided that: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type="body" idx="1"/>
          </p:nvPr>
        </p:nvSpPr>
        <p:spPr>
          <a:xfrm>
            <a:off x="457200" y="1066800"/>
            <a:ext cx="8229600" cy="4530725"/>
          </a:xfrm>
        </p:spPr>
        <p:txBody>
          <a:bodyPr/>
          <a:lstStyle/>
          <a:p>
            <a:pPr eaLnBrk="1" hangingPunct="1">
              <a:lnSpc>
                <a:spcPct val="90000"/>
              </a:lnSpc>
              <a:defRPr/>
            </a:pPr>
            <a:r>
              <a:rPr lang="en-US">
                <a:effectLst/>
              </a:rPr>
              <a:t>(a) The burial location shall be on the same property as the waste generation site;</a:t>
            </a:r>
          </a:p>
          <a:p>
            <a:pPr eaLnBrk="1" hangingPunct="1">
              <a:lnSpc>
                <a:spcPct val="90000"/>
              </a:lnSpc>
              <a:defRPr/>
            </a:pPr>
            <a:r>
              <a:rPr lang="en-US">
                <a:effectLst/>
              </a:rPr>
              <a:t>(b) The buried waste shall be placed at least 4 feet above the seasonal high water table and bedrock; and</a:t>
            </a:r>
          </a:p>
          <a:p>
            <a:pPr eaLnBrk="1" hangingPunct="1">
              <a:lnSpc>
                <a:spcPct val="90000"/>
              </a:lnSpc>
              <a:defRPr/>
            </a:pPr>
            <a:r>
              <a:rPr lang="en-US">
                <a:effectLst/>
              </a:rPr>
              <a:t>(c) The burial location shall meet the minimum separation distances for leach bed trenches required in Env-Ws 1008.</a:t>
            </a:r>
          </a:p>
          <a:p>
            <a:pPr eaLnBrk="1" hangingPunct="1">
              <a:lnSpc>
                <a:spcPct val="90000"/>
              </a:lnSpc>
              <a:defRPr/>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en-US" sz="3600"/>
              <a:t>WASTE CONCRETE</a:t>
            </a:r>
          </a:p>
        </p:txBody>
      </p:sp>
      <p:sp>
        <p:nvSpPr>
          <p:cNvPr id="120835" name="Rectangle 3"/>
          <p:cNvSpPr>
            <a:spLocks noGrp="1" noChangeArrowheads="1"/>
          </p:cNvSpPr>
          <p:nvPr>
            <p:ph type="body" idx="1"/>
          </p:nvPr>
        </p:nvSpPr>
        <p:spPr/>
        <p:txBody>
          <a:bodyPr/>
          <a:lstStyle/>
          <a:p>
            <a:pPr eaLnBrk="1" hangingPunct="1">
              <a:lnSpc>
                <a:spcPct val="90000"/>
              </a:lnSpc>
              <a:defRPr/>
            </a:pPr>
            <a:r>
              <a:rPr lang="en-US"/>
              <a:t>May be managed the same as soil and stone in accordance with:</a:t>
            </a:r>
          </a:p>
          <a:p>
            <a:pPr eaLnBrk="1" hangingPunct="1">
              <a:lnSpc>
                <a:spcPct val="90000"/>
              </a:lnSpc>
              <a:defRPr/>
            </a:pPr>
            <a:r>
              <a:rPr lang="en-US"/>
              <a:t>Env-Sw 810.04 </a:t>
            </a:r>
            <a:r>
              <a:rPr lang="en-US" u="sng"/>
              <a:t>On-site Asphalt and Masonry Debris Landfills</a:t>
            </a:r>
            <a:r>
              <a:rPr lang="en-US"/>
              <a:t>; and</a:t>
            </a:r>
          </a:p>
          <a:p>
            <a:pPr eaLnBrk="1" hangingPunct="1">
              <a:lnSpc>
                <a:spcPct val="90000"/>
              </a:lnSpc>
              <a:defRPr/>
            </a:pPr>
            <a:r>
              <a:rPr lang="en-US"/>
              <a:t>Env-Sw 810.06 </a:t>
            </a:r>
            <a:r>
              <a:rPr lang="en-US" u="sng"/>
              <a:t>Abandoned Underground Structures</a:t>
            </a:r>
          </a:p>
          <a:p>
            <a:pPr eaLnBrk="1" hangingPunct="1">
              <a:lnSpc>
                <a:spcPct val="90000"/>
              </a:lnSpc>
              <a:defRPr/>
            </a:pPr>
            <a:endParaRPr lang="en-US" u="sng"/>
          </a:p>
          <a:p>
            <a:pPr eaLnBrk="1" hangingPunct="1">
              <a:lnSpc>
                <a:spcPct val="90000"/>
              </a:lnSpc>
              <a:defRPr/>
            </a:pPr>
            <a:r>
              <a:rPr lang="en-US"/>
              <a:t>USE COMMON SENSE WHEN BURYING MATERIAL ON-SITE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457200"/>
            <a:ext cx="8229600" cy="4419600"/>
          </a:xfrm>
        </p:spPr>
        <p:txBody>
          <a:bodyPr/>
          <a:lstStyle/>
          <a:p>
            <a:pPr eaLnBrk="1" hangingPunct="1">
              <a:defRPr/>
            </a:pPr>
            <a:r>
              <a:rPr lang="en-US" sz="6000" u="sng"/>
              <a:t>HB 1415</a:t>
            </a:r>
            <a:r>
              <a:rPr lang="en-US" sz="3600"/>
              <a:t> </a:t>
            </a:r>
            <a:br>
              <a:rPr lang="en-US" sz="3600"/>
            </a:br>
            <a:r>
              <a:rPr lang="en-US" sz="4800"/>
              <a:t>Relative to Permits for Repair or Replacement of Sewage and Waste Disposal System.</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additive="base">
                                        <p:cTn id="7" dur="1000" fill="hold"/>
                                        <p:tgtEl>
                                          <p:spTgt spid="101378"/>
                                        </p:tgtEl>
                                        <p:attrNameLst>
                                          <p:attrName>ppt_x</p:attrName>
                                        </p:attrNameLst>
                                      </p:cBhvr>
                                      <p:tavLst>
                                        <p:tav tm="0">
                                          <p:val>
                                            <p:strVal val="0-#ppt_w/2"/>
                                          </p:val>
                                        </p:tav>
                                        <p:tav tm="100000">
                                          <p:val>
                                            <p:strVal val="#ppt_x"/>
                                          </p:val>
                                        </p:tav>
                                      </p:tavLst>
                                    </p:anim>
                                    <p:anim calcmode="lin" valueType="num">
                                      <p:cBhvr additive="base">
                                        <p:cTn id="8" dur="1000" fill="hold"/>
                                        <p:tgtEl>
                                          <p:spTgt spid="1013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body" idx="1"/>
          </p:nvPr>
        </p:nvSpPr>
        <p:spPr>
          <a:xfrm>
            <a:off x="457200" y="609600"/>
            <a:ext cx="8229600" cy="5791200"/>
          </a:xfrm>
        </p:spPr>
        <p:txBody>
          <a:bodyPr/>
          <a:lstStyle/>
          <a:p>
            <a:pPr eaLnBrk="1" hangingPunct="1">
              <a:defRPr/>
            </a:pPr>
            <a:r>
              <a:rPr lang="en-US"/>
              <a:t>Realtors Approached Representative Warden</a:t>
            </a:r>
          </a:p>
          <a:p>
            <a:pPr eaLnBrk="1" hangingPunct="1">
              <a:defRPr/>
            </a:pPr>
            <a:r>
              <a:rPr lang="en-US"/>
              <a:t>Initial Proposal brought Back the R&amp;R Rules from 1999</a:t>
            </a:r>
          </a:p>
          <a:p>
            <a:pPr eaLnBrk="1" hangingPunct="1">
              <a:defRPr/>
            </a:pPr>
            <a:r>
              <a:rPr lang="en-US"/>
              <a:t>Bill was Passed/Adopted with Amendment on March 7</a:t>
            </a:r>
            <a:r>
              <a:rPr lang="en-US" baseline="30000"/>
              <a:t>th</a:t>
            </a:r>
            <a:r>
              <a:rPr lang="en-US"/>
              <a:t> Which Created a           Permit-by-Rule</a:t>
            </a:r>
          </a:p>
          <a:p>
            <a:pPr eaLnBrk="1" hangingPunct="1">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n-US"/>
              <a:t>RSA 485-A:33, IV</a:t>
            </a:r>
          </a:p>
        </p:txBody>
      </p:sp>
      <p:sp>
        <p:nvSpPr>
          <p:cNvPr id="103427" name="Rectangle 3"/>
          <p:cNvSpPr>
            <a:spLocks noGrp="1" noChangeArrowheads="1"/>
          </p:cNvSpPr>
          <p:nvPr>
            <p:ph type="body" idx="1"/>
          </p:nvPr>
        </p:nvSpPr>
        <p:spPr/>
        <p:txBody>
          <a:bodyPr/>
          <a:lstStyle/>
          <a:p>
            <a:pPr eaLnBrk="1" hangingPunct="1">
              <a:lnSpc>
                <a:spcPct val="90000"/>
              </a:lnSpc>
              <a:defRPr/>
            </a:pPr>
            <a:r>
              <a:rPr lang="en-US"/>
              <a:t>(a) The repair or replacement in-kind of a sewage or waste disposal system shall qualify for a permit by rule, provided all of the following criteria are met: </a:t>
            </a:r>
          </a:p>
          <a:p>
            <a:pPr eaLnBrk="1" hangingPunct="1">
              <a:lnSpc>
                <a:spcPct val="90000"/>
              </a:lnSpc>
              <a:defRPr/>
            </a:pPr>
            <a:r>
              <a:rPr lang="en-US"/>
              <a:t>(1) The existing system receives only domestic sewage.</a:t>
            </a:r>
          </a:p>
          <a:p>
            <a:pPr eaLnBrk="1" hangingPunct="1">
              <a:lnSpc>
                <a:spcPct val="90000"/>
              </a:lnSpc>
              <a:defRPr/>
            </a:pPr>
            <a:r>
              <a:rPr lang="en-US"/>
              <a:t>(2) There is no increase in sewage loading proposed for the repaired or replacement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103426"/>
                                        </p:tgtEl>
                                        <p:attrNameLst>
                                          <p:attrName>style.visibility</p:attrName>
                                        </p:attrNameLst>
                                      </p:cBhvr>
                                      <p:to>
                                        <p:strVal val="visible"/>
                                      </p:to>
                                    </p:set>
                                    <p:anim calcmode="lin" valueType="num">
                                      <p:cBhvr additive="base">
                                        <p:cTn id="7" dur="1000" fill="hold"/>
                                        <p:tgtEl>
                                          <p:spTgt spid="103426"/>
                                        </p:tgtEl>
                                        <p:attrNameLst>
                                          <p:attrName>ppt_x</p:attrName>
                                        </p:attrNameLst>
                                      </p:cBhvr>
                                      <p:tavLst>
                                        <p:tav tm="0">
                                          <p:val>
                                            <p:strVal val="0-#ppt_w/2"/>
                                          </p:val>
                                        </p:tav>
                                        <p:tav tm="100000">
                                          <p:val>
                                            <p:strVal val="#ppt_x"/>
                                          </p:val>
                                        </p:tav>
                                      </p:tavLst>
                                    </p:anim>
                                    <p:anim calcmode="lin" valueType="num">
                                      <p:cBhvr additive="base">
                                        <p:cTn id="8" dur="1000" fill="hold"/>
                                        <p:tgtEl>
                                          <p:spTgt spid="10342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nodeType="afterEffect">
                                  <p:stCondLst>
                                    <p:cond delay="1000"/>
                                  </p:stCondLst>
                                  <p:childTnLst>
                                    <p:set>
                                      <p:cBhvr>
                                        <p:cTn id="11" dur="1" fill="hold">
                                          <p:stCondLst>
                                            <p:cond delay="0"/>
                                          </p:stCondLst>
                                        </p:cTn>
                                        <p:tgtEl>
                                          <p:spTgt spid="103427">
                                            <p:txEl>
                                              <p:pRg st="0" end="0"/>
                                            </p:txEl>
                                          </p:spTgt>
                                        </p:tgtEl>
                                        <p:attrNameLst>
                                          <p:attrName>style.visibility</p:attrName>
                                        </p:attrNameLst>
                                      </p:cBhvr>
                                      <p:to>
                                        <p:strVal val="visible"/>
                                      </p:to>
                                    </p:set>
                                    <p:anim calcmode="lin" valueType="num">
                                      <p:cBhvr additive="base">
                                        <p:cTn id="12" dur="1000" fill="hold"/>
                                        <p:tgtEl>
                                          <p:spTgt spid="103427">
                                            <p:txEl>
                                              <p:pRg st="0" end="0"/>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103427">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nodeType="afterEffect">
                                  <p:stCondLst>
                                    <p:cond delay="1000"/>
                                  </p:stCondLst>
                                  <p:childTnLst>
                                    <p:set>
                                      <p:cBhvr>
                                        <p:cTn id="16" dur="1" fill="hold">
                                          <p:stCondLst>
                                            <p:cond delay="0"/>
                                          </p:stCondLst>
                                        </p:cTn>
                                        <p:tgtEl>
                                          <p:spTgt spid="103427">
                                            <p:txEl>
                                              <p:pRg st="1" end="1"/>
                                            </p:txEl>
                                          </p:spTgt>
                                        </p:tgtEl>
                                        <p:attrNameLst>
                                          <p:attrName>style.visibility</p:attrName>
                                        </p:attrNameLst>
                                      </p:cBhvr>
                                      <p:to>
                                        <p:strVal val="visible"/>
                                      </p:to>
                                    </p:set>
                                    <p:anim calcmode="lin" valueType="num">
                                      <p:cBhvr additive="base">
                                        <p:cTn id="17" dur="1000" fill="hold"/>
                                        <p:tgtEl>
                                          <p:spTgt spid="103427">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1034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03427">
                                            <p:txEl>
                                              <p:pRg st="2" end="2"/>
                                            </p:txEl>
                                          </p:spTgt>
                                        </p:tgtEl>
                                        <p:attrNameLst>
                                          <p:attrName>style.visibility</p:attrName>
                                        </p:attrNameLst>
                                      </p:cBhvr>
                                      <p:to>
                                        <p:strVal val="visible"/>
                                      </p:to>
                                    </p:set>
                                    <p:anim calcmode="lin" valueType="num">
                                      <p:cBhvr additive="base">
                                        <p:cTn id="23" dur="1000" fill="hold"/>
                                        <p:tgtEl>
                                          <p:spTgt spid="103427">
                                            <p:txEl>
                                              <p:pRg st="2" end="2"/>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1034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457200" y="228600"/>
            <a:ext cx="8229600" cy="5902325"/>
          </a:xfrm>
        </p:spPr>
        <p:txBody>
          <a:bodyPr/>
          <a:lstStyle/>
          <a:p>
            <a:pPr eaLnBrk="1" hangingPunct="1">
              <a:defRPr/>
            </a:pPr>
            <a:r>
              <a:rPr lang="en-US"/>
              <a:t>(3) The bottom of the bed is located no less than 24 inches above the seasonable high water table.</a:t>
            </a:r>
          </a:p>
          <a:p>
            <a:pPr eaLnBrk="1" hangingPunct="1">
              <a:defRPr/>
            </a:pPr>
            <a:r>
              <a:rPr lang="en-US"/>
              <a:t>(4) The system is located 75 feet or more from an abutter’s well unless there is a standard well release form recorded with the registry of deeds in accordance with RSA 485-A:30-b or there is an existing department waiver to the distance for the abutter’s well.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a:xfrm>
            <a:off x="457200" y="304800"/>
            <a:ext cx="8229600" cy="6553200"/>
          </a:xfrm>
        </p:spPr>
        <p:txBody>
          <a:bodyPr/>
          <a:lstStyle/>
          <a:p>
            <a:pPr eaLnBrk="1" hangingPunct="1">
              <a:defRPr/>
            </a:pPr>
            <a:r>
              <a:rPr lang="en-US"/>
              <a:t>(5) The system is located 75 feet or more from the owner’s well unless there is an existing department waiver to the distance for the owner’s well.</a:t>
            </a:r>
          </a:p>
          <a:p>
            <a:pPr eaLnBrk="1" hangingPunct="1">
              <a:defRPr/>
            </a:pPr>
            <a:r>
              <a:rPr lang="en-US"/>
              <a:t>(6) The existing system received prior construction and operational approval from the department and the replacement or repaired system will conform to the provisions of such approval, provided the department may by rule require a minimum septic tank size of 1,000 gallons.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additive="base">
                                        <p:cTn id="7" dur="1000" fill="hold"/>
                                        <p:tgtEl>
                                          <p:spTgt spid="10547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54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5475">
                                            <p:txEl>
                                              <p:pRg st="1" end="1"/>
                                            </p:txEl>
                                          </p:spTgt>
                                        </p:tgtEl>
                                        <p:attrNameLst>
                                          <p:attrName>style.visibility</p:attrName>
                                        </p:attrNameLst>
                                      </p:cBhvr>
                                      <p:to>
                                        <p:strVal val="visible"/>
                                      </p:to>
                                    </p:set>
                                    <p:anim calcmode="lin" valueType="num">
                                      <p:cBhvr additive="base">
                                        <p:cTn id="13" dur="500" fill="hold"/>
                                        <p:tgtEl>
                                          <p:spTgt spid="1054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54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457200" y="228600"/>
            <a:ext cx="8229600" cy="5902325"/>
          </a:xfrm>
        </p:spPr>
        <p:txBody>
          <a:bodyPr/>
          <a:lstStyle/>
          <a:p>
            <a:pPr eaLnBrk="1" hangingPunct="1">
              <a:defRPr/>
            </a:pPr>
            <a:r>
              <a:rPr lang="en-US"/>
              <a:t>(7) The system is not within 75 feet of any surface water, water supply well, or very poorly drained soil unless authorized by the prior departmental approval described in subparagraph (6).</a:t>
            </a:r>
          </a:p>
          <a:p>
            <a:pPr eaLnBrk="1" hangingPunct="1">
              <a:defRPr/>
            </a:pPr>
            <a:r>
              <a:rPr lang="en-US"/>
              <a:t>(8) No new waivers to the department’s rules are requested.</a:t>
            </a:r>
          </a:p>
          <a:p>
            <a:pPr eaLnBrk="1" hangingPunct="1">
              <a:defRPr/>
            </a:pPr>
            <a:r>
              <a:rPr lang="en-US"/>
              <a:t>(9) The system has not been previously repaired or replaced under a permit by rule in accordance with the provisions of this paragraph.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1000" fill="hold"/>
                                        <p:tgtEl>
                                          <p:spTgt spid="10649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1000" fill="hold"/>
                                        <p:tgtEl>
                                          <p:spTgt spid="106499">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457200" y="152400"/>
            <a:ext cx="8229600" cy="5978525"/>
          </a:xfrm>
        </p:spPr>
        <p:txBody>
          <a:bodyPr/>
          <a:lstStyle/>
          <a:p>
            <a:pPr eaLnBrk="1" hangingPunct="1">
              <a:defRPr/>
            </a:pPr>
            <a:r>
              <a:rPr lang="en-US"/>
              <a:t>(b) Construction of the system may proceed upon the submission of an application to the department by a permitted designer under RSA 485-A:35 and receipt of the permit by rule from the department.</a:t>
            </a:r>
          </a:p>
          <a:p>
            <a:pPr eaLnBrk="1" hangingPunct="1">
              <a:buFont typeface="Wingdings" pitchFamily="2" charset="2"/>
              <a:buNone/>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 calcmode="lin" valueType="num">
                                      <p:cBhvr additive="base">
                                        <p:cTn id="7" dur="1000" fill="hold"/>
                                        <p:tgtEl>
                                          <p:spTgt spid="10752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75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457200" y="304800"/>
            <a:ext cx="8229600" cy="6553200"/>
          </a:xfrm>
        </p:spPr>
        <p:txBody>
          <a:bodyPr/>
          <a:lstStyle/>
          <a:p>
            <a:pPr eaLnBrk="1" hangingPunct="1">
              <a:defRPr/>
            </a:pPr>
            <a:r>
              <a:rPr lang="en-US" sz="2800"/>
              <a:t>(c) The repaired or replacement system shall not be covered or placed in operation without final inspection and approval by an authorized agent of the department. All inspection by the department shall be accomplished within 7 business days after receipt of written notice from the installer that the system is ready for inspection. The installer shall provide the authorized agent of the department, at the time of the inspection, a copy of the previously approved plan bearing the state approval stamp and associated operational approval, and an existing conditions plan bearing the seal of the permitted designer performing work under the permit by rule.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1000" fill="hold"/>
                                        <p:tgtEl>
                                          <p:spTgt spid="108547">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850</TotalTime>
  <Words>1048</Words>
  <Application>Microsoft Office PowerPoint</Application>
  <PresentationFormat>On-screen Show (4:3)</PresentationFormat>
  <Paragraphs>50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Wingdings</vt:lpstr>
      <vt:lpstr>Calibri</vt:lpstr>
      <vt:lpstr>Beam</vt:lpstr>
      <vt:lpstr>LEGISLATIVE UPDATE</vt:lpstr>
      <vt:lpstr>HB 1415  Relative to Permits for Repair or Replacement of Sewage and Waste Disposal System. </vt:lpstr>
      <vt:lpstr>Slide 3</vt:lpstr>
      <vt:lpstr>RSA 485-A:33, IV</vt:lpstr>
      <vt:lpstr>Slide 5</vt:lpstr>
      <vt:lpstr>Slide 6</vt:lpstr>
      <vt:lpstr>Slide 7</vt:lpstr>
      <vt:lpstr>Slide 8</vt:lpstr>
      <vt:lpstr>Slide 9</vt:lpstr>
      <vt:lpstr>Slide 10</vt:lpstr>
      <vt:lpstr>HB 1721  Relative to permitting for the replacement of sewage disposal systems and relative to oil spillage prevention, control, and countermeasure plans. </vt:lpstr>
      <vt:lpstr>Slide 12</vt:lpstr>
      <vt:lpstr>Slide 13</vt:lpstr>
      <vt:lpstr>Slide 14</vt:lpstr>
      <vt:lpstr>Slide 15</vt:lpstr>
      <vt:lpstr>Slide 16</vt:lpstr>
      <vt:lpstr>DISPOSAL OF SPENT LEACHFIELD MATERIALS</vt:lpstr>
      <vt:lpstr>Slide 18</vt:lpstr>
      <vt:lpstr>WASTE CONCRETE</vt:lpstr>
    </vt:vector>
  </TitlesOfParts>
  <Company>State of NH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rtardif</dc:creator>
  <cp:lastModifiedBy>EventsYourWay</cp:lastModifiedBy>
  <cp:revision>15</cp:revision>
  <dcterms:created xsi:type="dcterms:W3CDTF">2012-03-15T15:52:17Z</dcterms:created>
  <dcterms:modified xsi:type="dcterms:W3CDTF">2016-07-13T12:28:44Z</dcterms:modified>
</cp:coreProperties>
</file>