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7" r:id="rId3"/>
    <p:sldId id="308" r:id="rId4"/>
    <p:sldId id="309" r:id="rId5"/>
    <p:sldId id="310" r:id="rId6"/>
    <p:sldId id="312" r:id="rId7"/>
    <p:sldId id="258" r:id="rId8"/>
    <p:sldId id="31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73" r:id="rId19"/>
    <p:sldId id="271" r:id="rId20"/>
    <p:sldId id="272" r:id="rId21"/>
    <p:sldId id="267" r:id="rId22"/>
    <p:sldId id="274" r:id="rId23"/>
    <p:sldId id="304" r:id="rId24"/>
    <p:sldId id="298" r:id="rId25"/>
    <p:sldId id="299" r:id="rId26"/>
    <p:sldId id="305" r:id="rId27"/>
    <p:sldId id="300" r:id="rId28"/>
    <p:sldId id="301" r:id="rId29"/>
    <p:sldId id="302" r:id="rId30"/>
    <p:sldId id="303" r:id="rId31"/>
    <p:sldId id="257" r:id="rId32"/>
    <p:sldId id="269" r:id="rId33"/>
    <p:sldId id="311" r:id="rId34"/>
    <p:sldId id="30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BFD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2E6B606-8E97-4AD0-8DBB-0F11F06FD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3F68A4-9B3F-4A62-B104-6C6FB42B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932AF-DCB7-463E-8581-4692BD9AFD3F}" type="slidenum">
              <a:rPr lang="en-US"/>
              <a:pPr/>
              <a:t>1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3ED1E-0DEA-4D13-863E-9E18743105D9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57A09-F527-45E3-887C-5EBAFAD8C5EB}" type="slidenum">
              <a:rPr lang="en-US"/>
              <a:pPr/>
              <a:t>21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31CC1-7C5C-431C-B312-4B5932C0C4FC}" type="slidenum">
              <a:rPr lang="en-US"/>
              <a:pPr/>
              <a:t>31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5B7F0-D12B-41AE-84E1-8A6CCCFC02C9}" type="slidenum">
              <a:rPr lang="en-US"/>
              <a:pPr/>
              <a:t>32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AEA3C-D2C7-44A6-8D58-3A91F64DDE98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E58CB-576F-4A2D-9483-2DADADD7093D}" type="slidenum">
              <a:rPr lang="en-US"/>
              <a:pPr/>
              <a:t>9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A7FE4-8B4C-4542-AECC-8C49B698D694}" type="slidenum">
              <a:rPr lang="en-US"/>
              <a:pPr/>
              <a:t>10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CEO of School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2094C-D364-4C04-A14D-6F4FAA12DFBD}" type="slidenum">
              <a:rPr lang="en-US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All happening at the same time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B23E9-D55E-4B44-8ED1-1406DCD5D83C}" type="slidenum">
              <a:rPr lang="en-US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A few gadgets go along way, but don’t take readings where you csan’t or are not able to explain the finding</a:t>
            </a:r>
          </a:p>
          <a:p>
            <a:r>
              <a:rPr lang="en-US" smtClean="0"/>
              <a:t>Empathy and interviews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355F0-F9EE-4649-804C-7C91F3EAF575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Standard format with references and background info. Drinking water and humidifiers story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74886-5D04-4E94-A0A8-FBDAFB9E9CD3}" type="slidenum">
              <a:rPr lang="en-US"/>
              <a:pPr/>
              <a:t>14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15273-A3D3-4E88-8699-42262513E294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People often have differing sensitivities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609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81400"/>
            <a:ext cx="6400800" cy="1752600"/>
          </a:xfrm>
        </p:spPr>
        <p:txBody>
          <a:bodyPr anchor="t" anchorCtr="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11BB44-8C5C-45DA-A904-A2B24B5F1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7CA95-5033-44C6-A89F-ED1CAEC18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C24B-6F5E-406E-9CBD-DA47F297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8A8F-1790-4086-B793-244377F1A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53CD-E67F-4780-8EA4-58F113A20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2525-AAEB-4C85-B90D-648CAB367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309E-D886-4786-AA0A-675F36D5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0704-CB96-4C62-8109-793FA8DA1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31C5-1474-4AF6-BAA2-A376D4BA6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66EF-5BB4-4283-95F2-31A15B7B9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AC582-C8C9-427B-92C2-2AA1A057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457325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4938" y="1676400"/>
            <a:ext cx="8856662" cy="1444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317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032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731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0445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3160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5859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8573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1288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398713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26717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29416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32131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34845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3754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1291B47-1E38-49BF-AD32-CFA7E15E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0" y="1968500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40274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42989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45688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48402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51117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53816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>
            <a:off x="56530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>
            <a:off x="59245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6194425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64674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67373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>
            <a:off x="70088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72802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>
            <a:off x="75501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9" name="AutoShape 39"/>
          <p:cNvSpPr>
            <a:spLocks noChangeArrowheads="1"/>
          </p:cNvSpPr>
          <p:nvPr/>
        </p:nvSpPr>
        <p:spPr bwMode="auto">
          <a:xfrm>
            <a:off x="7818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0" name="AutoShape 40"/>
          <p:cNvSpPr>
            <a:spLocks noChangeArrowheads="1"/>
          </p:cNvSpPr>
          <p:nvPr/>
        </p:nvSpPr>
        <p:spPr bwMode="auto">
          <a:xfrm>
            <a:off x="80899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1" name="AutoShape 41"/>
          <p:cNvSpPr>
            <a:spLocks noChangeArrowheads="1"/>
          </p:cNvSpPr>
          <p:nvPr/>
        </p:nvSpPr>
        <p:spPr bwMode="auto">
          <a:xfrm>
            <a:off x="83613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2" name="AutoShape 42"/>
          <p:cNvSpPr>
            <a:spLocks noChangeArrowheads="1"/>
          </p:cNvSpPr>
          <p:nvPr/>
        </p:nvSpPr>
        <p:spPr bwMode="auto">
          <a:xfrm>
            <a:off x="86312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effX2hZM8GkAgGyJzbkF;_ylu=X3oDMTBqY2pzbGhoBHBvcwMxMQRzZWMDc3IEdnRpZAM-/SIG=1jp6e3gha/EXP=1276652631/**http%3a/images.search.yahoo.com/images/view%3fback=http%253A%252F%252Fimages.search.yahoo.com%252Fsearch%252Fimages%253Fp%253Dschool%252Bprincipals%252Bclip%252Bart%2526sado%253D1%2526ei%253Dutf-8%2526fr%253Dyfp-t-892-s%2526fr2%253Dsg-gac%26w=200%26h=209%26imgurl=thewarrensentinel.com%252Fapp%252Fwebroot%252Feditions%252F20100128%252F_images%252FAppleClipArt1.jpg%26rurl=http%253A%252F%252Fthewarrensentinel.com%252Feditions%252Fview%26size=8k%26name=AppleClipArt1%2bjp...%26p=school%2bprincipals%2bclip%2bart%26oid=fa16218455c5102c%26fr2=sg-gac%26no=11%26tt=11%26sigr=11aci273h%26sigi=12djdeerh%26sigb=13jiofh4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ds.yahoo.com/_ylt=A0WTefjZ2xZMdlEAAbeJzbkF;_ylu=X3oDMTBpc2ozM2gzBHBvcwM0BHNlYwNzcgR2dGlkAw--/SIG=1h7rundu2/EXP=1276652889/**http%3a/images.search.yahoo.com/images/view%3fback=http%253A%252F%252Fimages.search.yahoo.com%252Fsearch%252Fimages%253Fp%253Dschool%252Bnurse%2526ei%253Dutf-8%2526fr%253Dyfp-t-892-s%26w=414%26h=443%26imgurl=mind-mart.com%252Fwp-content%252Fuploads%252F2008%252F09%252Fschool-nurse1.jpg%26rurl=http%253A%252F%252Fmind-mart.com%252Fallergies%252Fplanning-for-food-allergies%26size=39k%26name=school%2bnurse1%2bjp...%26p=school%2bnurse%26oid=7e45355840e4dfa8%26fr2=%26no=4%26tt=94822%26sigr=11qi8o1fp%26sigi=11qecf5th%26sigb=12jt9gun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rds.yahoo.com/_ylt=A0WTefgk3BZMs08AdjCJzbkF;_ylu=X3oDMTBqMjRpazg1BHBvcwMxMARzZWMDc3IEdnRpZAM-/SIG=1h46abspu/EXP=1276652964/**http%3a/images.search.yahoo.com/images/view%3fback=http%253A%252F%252Fimages.search.yahoo.com%252Fsearch%252Fimages%253Fp%253Dindoor%252Bair%252Bsample%2526ei%253Dutf-8%2526y%253DSearch%2526fr%253Dyfp-t-892-s%26w=507%26h=478%26imgurl=www.inspect-ny.com%252Fsickhouse%252FCulture003DJFs.jpg%26rurl=http%253A%252F%252Fwww.inspect-ny.com%252Fsickhouse%252Ftutorial.htm%26size=38k%26name=Culture003DJFs%2bj...%26p=indoor%2bair%2bsample%26oid=ac49a257be17d9d2%26fr2=%26no=10%26tt=140%26sigr=11g0mrnll%26sigi=11fsavldh%26sigb=131rcnti8" TargetMode="External"/><Relationship Id="rId7" Type="http://schemas.openxmlformats.org/officeDocument/2006/relationships/hyperlink" Target="http://rds.yahoo.com/_ylt=A0WTefaA3BZMtDsAYrCJzbkF;_ylu=X3oDMTBpc2ozM2gzBHBvcwM0BHNlYwNzcgR2dGlkAw--/SIG=1ir0cfdp4/EXP=1276653056/**http%3a/images.search.yahoo.com/images/view%3fback=http%253A%252F%252Fimages.search.yahoo.com%252Fsearch%252Fimages%253Fp%253Dtelaire%252Bco2%2526sado%253D1%2526ei%253Dutf-8%2526fr%253Dyfp-t-892-s%2526fr2%253Dsg-gac%26w=407%26h=413%26imgurl=www.net-on.biz%252FPages%252FHtmlPics%252FSENSOR%252FCO2MonitorTELAIRE70015.jpg%26rurl=http%253A%252F%252Fwww.net-on.biz%252FPages%252FHtmlPics%252FSENSOR%252FCO2MonitorTELAIRE7001.html%26size=12k%26name=CO2MonitorTELAIR...%26p=telaire%2bco2%26oid=a8e4c358fada30f2%26fr2=sg-gac%26no=4%26tt=73%26sigr=126b9c174%26sigi=11vs8sh9o%26sigb=134567g4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rds.yahoo.com/_ylt=A0WTefhl3BZMlFIAFaGJzbkF;_ylu=X3oDMTBpZTByOGFiBHBvcwMyBHNlYwNzcgR2dGlkAw--/SIG=1iftjttt4/EXP=1276653029/**http%3a/images.search.yahoo.com/images/view%3fback=http%253A%252F%252Fimages.search.yahoo.com%252Fsearch%252Fimages%253Fp%253Dcarbon%252Bdioxide%252Bsamples%2526ei%253Dutf-8%2526y%253DSearch%2526fr%253Dyfp-t-892-s%26w=458%26h=360%26imgurl=www.esrl.noaa.gov%252Fgmd%252Fpublications%252Fannrpt23%252Ffig2_24.gif%26rurl=http%253A%252F%252Fwww.esrl.noaa.gov%252Fgmd%252Fpublications%252Fannrpt23%252Fchapter2_7.htm%26size=3k%26name=fig2%2b24%2bgif%26p=carbon%2bdioxide%2bsamples%26oid=da0ad4679d12cef2%26fr2=%26no=2%26tt=156%26sigr=1218mks3v%26sigi=11nfri41a%26sigb=136t2ti3t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efi73BZM5kUAE4qJzbkF;_ylu=X3oDMTBqMjRpazg1BHBvcwMxMARzZWMDc3IEdnRpZAM-/SIG=1j631tcve/EXP=1276653115/**http%3a/images.search.yahoo.com/images/view%3fback=http%253A%252F%252Fimages.search.yahoo.com%252Fsearch%252Fimages%253Fp%253Dfinal%252Breport%252Bcard%2526sado%253D1%2526ei%253Dutf-8%2526fr%253Dyfp-t-892-s%2526fr2%253Dsg-gac%26w=516%26h=800%26imgurl=alotaboutnothing.com%252Fwordpress%252Fwp-content%252Fuploads%252F2007%252F11%252Freport-card-2007-final.jpg%26rurl=http%253A%252F%252Falotaboutnothing.com%252F2007%252F11%26size=117k%26name=2007%2bClean%2bHands...%26p=final%2breport%2bcard%26oid=c80c83d5eda0e530%26fr2=sg-gac%26no=10%26tt=901%26sigr=113b4eit1%26sigi=12kovo7qv%26sigb=13a1onlr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rds.yahoo.com/_ylt=A0WTefdM3RZMt2oANoKJzbkF;_ylu=X3oDMTBpaWhqZmNtBHBvcwMzBHNlYwNzcgR2dGlkAw--/SIG=1kccbm0ok/EXP=1276653260/**http%3a/images.search.yahoo.com/images/view%3fback=http%253A%252F%252Fimages.search.yahoo.com%252Fsearch%252Fimages%253Fp%253Dparents%252Bclip%252Bart%2526sado%253D1%2526ei%253Dutf-8%2526fr%253Dyfp-t-892-s%2526fr2%253Dsg-gac%26w=450%26h=450%26imgurl=images.clipartof.com%252Fsmall%252F14449-Two-Parents-Standing-With-Their-Son-Daughter-And-The-Family-Dog-Clipart-Illustration.jpg%26rurl=http%253A%252F%252Fwww.clipartof.com%252Fdetails%252Fclipart%252F14449.html%26size=117k%26name=14449%2bTwo%2bParent...%26p=parents%2bclip%2bart%26oid=03d637028f9a529a%26fr2=sg-gac%26no=3%26tt=552%26sigr=11jmkk9a0%26sigi=13ph80pqq%26sigb=1391eqhvi" TargetMode="External"/><Relationship Id="rId7" Type="http://schemas.openxmlformats.org/officeDocument/2006/relationships/hyperlink" Target="http://rds.yahoo.com/_ylt=A0WTefav3RZMxzAANFCJzbkF;_ylu=X3oDMTBpc2ozM2gzBHBvcwM0BHNlYwNzcgR2dGlkAw--/SIG=1i007uq6u/EXP=1276653359/**http%3a/images.search.yahoo.com/images/view%3fback=http%253A%252F%252Fimages.search.yahoo.com%252Fsearch%252Fimages%253Fp%253Dschool%252Bteachers%252Bstaff%2526sado%253D1%2526ei%253Dutf-8%2526fr%253Dyfp-t-892-s%2526fr2%253Dsg-gac%26w=640%26h=409%26imgurl=www.trinityweekdayschool.com%252Fimages%252Fteachers2007.jpg%26rurl=http%253A%252F%252Fwww.trinityweekdayschool.com%252Fstaff.htm%26size=105k%26name=teachers2007%2bjpg%26p=school%2bteachers%2bstaff%26oid=bc6dd053eb317da4%26fr2=sg-gac%26no=4%26tt=71205%26sigr=11dofbikq%26sigi=11k6a1lk1%26sigb=13e5kq2t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rds.yahoo.com/_ylt=A0WTefdq3RZMn2oAkZSJzbkF;_ylu=X3oDMTBpdnJhMHUzBHBvcwMxBHNlYwNzcgR2dGlkAw--/SIG=1kv1oh8o6/EXP=1276653290/**http%3a/images.search.yahoo.com/images/view%3fback=http%253A%252F%252Fimages.search.yahoo.com%252Fsearch%252Fimages%253Fp%253Dtool%252Bbox%252Bclip%252Bart%2526sado%253D1%2526ei%253Dutf-8%2526fr%253Dyfp-t-892-s%2526fr2%253Dsg-gac%26w=434%26h=450%26imgurl=images.clipartof.com%252Fsmall%252F77848-Royalty-Free-RF-Clipart-Illustration-Of-A-Happy-Hispanic-Mechanic-Guy-With-A-Tool-Box-And-Wrench.jpg%26rurl=http%253A%252F%252Fwww.clipartof.com%252Fdetails%252Fclipart%252F77848.html%26size=61k%26name=77848%2bRoyalty%2bFr...%26p=tool%2bbox%2bclip%2bart%26oid=f45c13804047143a%26fr2=sg-gac%26no=1%26tt=186%26sigr=11jhr4fp4%26sigi=145266p7n%26sigb=13aldruf4" TargetMode="Externa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efQ03hZMbjUA4EOJzbkF;_ylu=X3oDMTBpc2ozM2gzBHBvcwM0BHNlYwNzcgR2dGlkAw--/SIG=1i9udgt6r/EXP=1276653492/**http%3a/images.search.yahoo.com/images/view%3fback=http%253A%252F%252Fimages.search.yahoo.com%252Fsearch%252Fimages%253Fp%253Dmagic%252Bwand%2526ei%253Dutf-8%2526y%253DSearch%2526fr%253Dyfp-t-892-s%26w=400%26h=600%26imgurl=www.littleadventures.com%252Fimages%252FMagic%252520Wand%2525203%252520Web.jpg%26rurl=http%253A%252F%252Fwww.amaranthia.com%252Fmodules%252Fuserpage%252Findex.php%253Fpage_id%253D769%26size=52k%26name=Magic%2bWand%2b3%2bWeb...%26p=magic%2bwand%26oid=f65d973d68f87e9a%26fr2=%26no=4%26tt=109109%26sigr=120nrvdhf%26sigi=11qlf2b73%26sigb=12qi3vegj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WTefMm4BZMJRoA4k2JzbkF;_ylu=X3oDMTBpZTByOGFiBHBvcwMyBHNlYwNzcgR2dGlkAw--/SIG=1g807t45j/EXP=1276653990/**http%3a/images.search.yahoo.com/images/view%3fback=http%253A%252F%252Fimages.search.yahoo.com%252Fsearch%252Fimages%253Fp%253Dchain%252Bof%252Bcommand%2526ei%253Dutf-8%2526fr%253Dyfp-t-892-s%26w=362%26h=753%26imgurl=education.boisestate.edu%252Fimages%252Fpresid1.gif%26rurl=http%253A%252F%252Feducation.boisestate.edu%252Fncate%252Forganize.htm%26size=29k%26name=presid1%2bgif%26p=chain%2bof%2bcommand%26oid=07ee8f27b2a7812a%26fr2=%26no=2%26tt=20314%26sigr=11i19ir0m%26sigi=11bdt41g4%26sigb=12n2k9iq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ds.yahoo.com/_ylt=A0WTefjg4BZMQ1EAJkqJzbkF;_ylu=X3oDMTBqNzBoY2J0BHBvcwMxNARzZWMDc3IEdnRpZAM-/SIG=1ho4j1rmn/EXP=1276654176/**http%3a/images.search.yahoo.com/images/view%3fback=http%253A%252F%252Fimages.search.yahoo.com%252Fsearch%252Fimages%253Fp%253Dquestion%252Bmark%252Bclip%252Bart%2526sado%253D1%2526ei%253Dutf-8%2526fr%253Dyfp-t-892-s%2526fr2%253Dsg-gac%26w=389%26h=386%26imgurl=elbusdelenguaviva.com%252Fimages%252FQuestionMarkClipArt2.jpg%26rurl=http%253A%252F%252Felbusdelenguaviva.com%252F%26size=12k%26name=QuestionMarkClip...%26p=question%2bmark%2bclip%2bart%26oid=4bda2c752c4554ba%26fr2=sg-gac%26no=14%26tt=424%26sigr=10t9am934%26sigi=11lgd5qt7%26sigb=13fpi725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ds.yahoo.com/_ylt=A0WTefiF4RZMj1EA416JzbkF;_ylu=X3oDMTBqaHBscmZmBHBvcwMxMwRzZWMDc3IEdnRpZAM-/SIG=1i88k79ms/EXP=1276654341/**http%3a/images.search.yahoo.com/images/view%3fback=http%253A%252F%252Fimages.search.yahoo.com%252Fsearch%252Fimages%253Fp%253Dspokesman%252Bat%252Bpodium%2526ei%253Dutf-8%2526y%253DSearch%2526fr%253Dyfp-t-892-s%26w=450%26h=338%26imgurl=www.captainsquartersblog.com%252Fmt%252Fpubfiles%252Fjuly4-7-thumb.jpg%26rurl=http%253A%252F%252Fwww.captainsquartersblog.com%252Fmt%252Farchives%252F005945.php%26size=26k%26name=july4%2b7%2bthumb%2bjp...%26p=spokesman%2bat%2bpodium%26oid=e2806343866fcbd4%26fr2=%26no=13%26tt=48%26sigr=11qotu0el%26sigi=11qict5a7%26sigb=133llei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ds.yahoo.com/_ylt=A0PDoS58ANxNTX4AQZKJzbkF;_ylu=X3oDMTBpZTByOGFiBHBvcwMyBHNlYwNzcgR2dGlkAw--/SIG=1h3mmf2jl/EXP=1306292476/**http%3a/images.search.yahoo.com/images/view%3fback=http%253A%252F%252Fimages.search.yahoo.com%252Fsearch%252Fimages%253Fp%253Dmold%252Bspores%2526ei%253Dutf-8%2526fr%253Dyfp-t-892%26w=960%26h=720%26imgurl=www.probegroup.com%252Fimages%252Fmold_spores_clean.jpg%26rurl=http%253A%252F%252Fwww.probegroup.com%252FProbe_Environmental.html%26size=100KB%26name=mold_spores_clea...%26p=mold%2bspores%26oid=66828970de727a66a035e83c9028cf76%26fr2=%26no=2%26tt=23800%26sigr=11io5fcho%26sigi=11fqtl2p4%26sigb=12gcav0uc%26.crumb=q/1vO78KvU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rds.yahoo.com/_ylt=A0WTefXf2RZMqmYAOcKJzbkF;_ylu=X3oDMTBpc2ozM2gzBHBvcwM0BHNlYwNzcgR2dGlkAw--/SIG=1hc2rrbca/EXP=1276652383/**http%3a/images.search.yahoo.com/images/view%3fback=http%253A%252F%252Fimages.search.yahoo.com%252Fsearch%252Fimages%253Fp%253Dbomb%252Bshelter%252Bsign%2526sado%253D1%2526ei%253Dutf-8%2526fr%253Dyfp-t-892-s%2526fr2%253Dsg-gac%26w=528%26h=713%26imgurl=www.civildefensemuseum.com%252Fsigns%252Fgeoallensign.jpg%26rurl=http%253A%252F%252Fwww.civildefensemuseum.com%252Fsigns%26size=64k%26name=geoallensign%2bjpg%26p=bomb%2bshelter%2bsign%26oid=7d75ac5bfc955e7a%26fr2=sg-gac%26no=4%26tt=203%26sigr=117fb0f8j%26sigi=11h29nuc7%26sigb=13av6c8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rds.yahoo.com/_ylt=A0WTefcM2hZMg2wAKOCJzbkF;_ylu=X3oDMTBpZTByOGFiBHBvcwMyBHNlYwNzcgR2dGlkAw--/SIG=1ihvao03r/EXP=1276652428/**http%3a/images.search.yahoo.com/images/view%3fback=http%253A%252F%252Fimages.search.yahoo.com%252Fsearch%252Fimages%253Fp%253Dmiddle%252Bschool%2526ei%253Dutf-8%2526y%253DSearch%2526fr%253Dyfp-t-892-s%26w=348%26h=243%26imgurl=www.cocalicomusic.org%252Ffiles%252Fimagemanagermodule%252F%2540random45407b9209581%252Fmiddle_school.jpg%26rurl=http%253A%252F%252Fwww.cocalicomusic.org%252Findex.php%253Fsection%253D3%26size=38k%26name=middle%2bschool%2bjp...%26p=middle%2bschool%26oid=0ab556fe4f21bfa8%26fr2=%26no=2%26tt=2654880%26sigr=11gork1hf%26sigi=12lefsj5g%26sigb=12t6tvv3i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gP6hZMrFAAKpSJzbkF;_ylu=X3oDMTBqMjRpazg1BHBvcwMxMARzZWMDc3IEdnRpZAM-/SIG=1iq9u3o15/EXP=1276656527/**http%3a/images.search.yahoo.com/images/view%3fback=http%253A%252F%252Fimages.search.yahoo.com%252Fsearch%252Fimages%253Fp%253Dstuffy%252Bnose%2526sado%253D1%2526ei%253Dutf-8%2526fr%253Dyfp-t-892-s%2526fr2%253Dsg-gac%26w=500%26h=369%26imgurl=farm4.static.flickr.com%252F3082%252F4562577614_7835400d19.jpg%26rurl=http%253A%252F%252Fwww.flickr.com%252Fphotos%252Fal_herrmann%252F4562577614%252F%26size=87k%26name=Feeling%2ba%2blittle...%26p=stuffy%2bnose%26oid=f539145d1541fffe%26fr2=sg-gac%26fusr=al.herrmann%26lic=2%26no=10%26tt=5942%26sigr=11k5iiceo%26sigi=11mf7l4h3%26sigb=134mpjigv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rds.yahoo.com/_ylt=A0WTefhy6RZMy1AAWGCJzbkF;_ylu=X3oDMTBqajcycGpzBHBvcwMyNwRzZWMDc3IEdnRpZAM-/SIG=1kouitmg9/EXP=1276656370/**http%3a/images.search.yahoo.com/images/view%3fback=http%253A%252F%252Fimages.search.yahoo.com%252Fsearch%252Fimages%253Fp%253Dallergy%252Bsymptoms%2526b%253D19%2526ni%253D18%2526ei%253Dutf-8%2526y%253DSearch%2526xargs%253D0%2526pstart%253D1%2526fr%253Dyfp-t-892-s%26w=500%26h=333%26imgurl=farm4.static.flickr.com%252F3594%252F3323373592_fb85f0e6c0.jpg%26rurl=http%253A%252F%252Fwww.flickr.com%252Fphotos%252Fperfect_exposure%252F3323373592%252F%26size=104k%26name=Pink%2bEye%2bChandra%26p=allergy%2bsymptoms%26oid=f9faf8bfc15b82a2%26fr2=%26fusr=perfect_expo...%26no=27%26tt=16107%26b=19%26ni=18%26sigr=11preepji%26sigi=11mv2oorn%26sigb=13s2g98e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jk6RZMlFIA4B2JzbkF;_ylu=X3oDMTBpY2Y5NXNiBHBvcwM2BHNlYwNzcgR2dGlkAw--/SIG=1gl2614go/EXP=1276656484/**http%3a/images.search.yahoo.com/images/view%3fback=http%253A%252F%252Fimages.search.yahoo.com%252Fsearch%252Fimages%253Fp%253Drespiratory%252Bwheezing%2526js%253D1%2526ei%253Dutf-8%2526y%253DSearch%2526fr%253Dyfp-t-892-s%26w=436%26h=391%26imgurl=www.respiratorysmart.com%252Fi_%252FKVG_16.jpg%26rurl=http%253A%252F%252Fwww.respiratorysmart.com%252FCopd.html%26size=77k%26name=KVG%2b16%2bjpg%26p=respiratory%2bwheezing%26oid=a3f1df67037a12da%26fr2=%26no=6%26tt=275%26sigr=1195be5ol%26sigi=116fcqbh9%26sigb=1397e2bo6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rds.yahoo.com/_ylt=A0WTefbB6RZMIUgAQJ6JzbkF;_ylu=X3oDMTBqMjRpazg1BHBvcwMxMARzZWMDc3IEdnRpZAM-/SIG=1iiue2gi4/EXP=1276656449/**http%3a/images.search.yahoo.com/images/view%3fback=http%253A%252F%252Fimages.search.yahoo.com%252Fsearch%252Fimages%253Fp%253Dskin%252Ballergy%252Brash%252Bitch%2526sado%253D1%2526ei%253Dutf-8%2526fr%253Dyfp-t-892-s%2526fr2%253Dsg-gac%26w=110%26h=110%26imgurl=www.healthnewsflash.com%252Fadbooks%252FB000065V0V.jpg%26rurl=http%253A%252F%252Fwww.healthnewsflash.com%252Fconditions%252Fatopic_dermatitis.htm%26size=3k%26name=B000065V0V%2bjpg%26p=skin%2ballergy%2brash%2bitch%26oid=48254d5d9b269016%26fr2=sg-gac%26no=10%26tt=30%26sigr=11vgk240g%26sigi=11e9is009%26sigb=13fprjf8e" TargetMode="External"/><Relationship Id="rId9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rds.yahoo.com/_ylt=A0WTefZQ6hZMiDoA9oyJzbkF;_ylu=X3oDMTBpdnJhMHUzBHBvcwMxBHNlYwNzcgR2dGlkAw--/SIG=1i3ru2onn/EXP=1276656592/**http%3a/images.search.yahoo.com/images/view%3fback=http%253A%252F%252Fimages.search.yahoo.com%252Fsearch%252Fimages%253Fp%253Dhigh%252Bhumidity%2526js%253D1%2526ei%253Dutf-8%2526fr%253Dyfp-t-892-s%26w=550%26h=413%26imgurl=www.fotothing.com%252Fphotos%252F588%252F5880cb7cc4cf900dac064855405992ba.jpg%26rurl=http%253A%252F%252Fwww.fotothing.com%252FDetalhes%252Fphoto%252F5880cb7cc4cf900dac064855405992ba%26size=85k%26name=5880cb7cc4cf900d...%26p=high%2bhumidity%26oid=668a53b8aed42caa%26fr2=%26no=1%26tt=51381%26sigr=12820coil%26sigi=1211scgok%26sigb=12pcpeo4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rds.yahoo.com/_ylt=A0WTefas6hZMMzsAv2iJzbkF;_ylu=X3oDMTBpZTByOGFiBHBvcwMyBHNlYwNzcgR2dGlkAw--/SIG=1k3n2da5e/EXP=1276656684/**http%3a/images.search.yahoo.com/images/view%3fback=http%253A%252F%252Fimages.search.yahoo.com%252Fsearch%252Fimages%253Fp%253Dnegative%252Bair%252Bventilation%2526sado%253D1%2526ei%253Dutf-8%2526fr%253Dyfp-t-892-s%2526fr2%253Dsg-gac%26w=480%26h=640%26imgurl=i15.photobucket.com%252Falbums%252Fa393%252FJPolvino%252FBrewery%252FVentilation01.jpg%26rurl=http%253A%252F%252Fwww.brewboard.com%252Findex.php%253Fshowtopic%253D72282%2526hl%253Dventilation%26size=36k%26name=Ventilation01%2bjp...%26p=negative%2bair%2bventilation%26oid=f9b1d444055fe12e%26fr2=sg-gac%26no=2%26tt=94%26sigr=121gmo5ij%26sigi=1224qmq8g%26sigb=13hq5jsf9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rds.yahoo.com/_ylt=A0WTefPa6hZMs1cAyk6JzbkF;_ylu=X3oDMTBpZTByOGFiBHBvcwMyBHNlYwNzcgR2dGlkAw--/SIG=1k1efu8tb/EXP=1276656730/**http%3a/images.search.yahoo.com/images/view%3fback=http%253A%252F%252Fimages.search.yahoo.com%252Fsearch%252Fimages%253Fp%253Ddo%252Bnot%252Benter%252Bclipart%2526sado%253D1%2526ei%253Dutf-8%2526fr%253Dyfp-t-892-s%2526fr2%253Dsg-gac%26w=512%26h=506%26imgurl=www.cksinfo.com%252Fclipart%252Ftraffic%252Froadsigns%252Fregulations%252Fdo-not-enter.png%26rurl=http%253A%252F%252Fwww.cksinfo.com%252Ftraffic%252Froadsigns%252Fregulations%252Fpage2.html%26size=21k%26name=do%2bnot%2benter%2bpng%26p=do%2bnot%2benter%2bclipart%26oid=c890c27fe301973c%26fr2=sg-gac%26no=2%26tt=134%26sigr=11v47a2br%26sigi=1260a94qs%26sigb=13d14tp0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Qa6xZMgjoAG.CJzbkF;_ylu=X3oDMTBqZDFlYmxzBHBvcwMxNgRzZWMDc3IEdnRpZAM-/SIG=1japk8s0g/EXP=1276656794/**http%3a/images.search.yahoo.com/images/view%3fback=http%253A%252F%252Fimages.search.yahoo.com%252Fsearch%252Fimages%253Fp%253Dindustrial%252Bwall%252Bfans%2526sado%253D1%2526ei%253Dutf-8%2526fr%253Dyfp-t-892-s%2526fr2%253Dsg-gac%26w=350%26h=500%26imgurl=www.hartzellfan.com%252FGetSeriesImage.php%253Ffrm_id%253D4%2526amp%253Bsize%253Dlarge%26rurl=http%253A%252F%252Fwww.hartzellfan.com%252Fproducts%252Ftype_moreinfo.php%253Fid%253D4%26size=22k%26name=Series%2b02SH%26p=industrial%2bwall%2bfans%26oid=abcfc0375530d944%26fr2=sg-gac%26no=16%26tt=254%26sigr=11qanj4cp%26sigi=11ul1hk6o%26sigb=13dt5up5b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rds.yahoo.com/_ylt=A0WTefPa6hZMs1cAy06JzbkF;_ylu=X3oDMTBpaWhqZmNtBHBvcwMzBHNlYwNzcgR2dGlkAw--/SIG=1jaubqk2v/EXP=1276656730/**http%3a/images.search.yahoo.com/images/view%3fback=http%253A%252F%252Fimages.search.yahoo.com%252Fsearch%252Fimages%253Fp%253Ddo%252Bnot%252Benter%252Bclipart%2526sado%253D1%2526ei%253Dutf-8%2526fr%253Dyfp-t-892-s%2526fr2%253Dsg-gac%26w=600%26h=524%26imgurl=www.clker.com%252Fcliparts%252Fb%252F4%252Fe%252F8%252F1194984838817680454teschio_fabio_olivo_01.svg.hi.png%26rurl=http%253A%252F%252Fwww.clker.com%252Fclipart-2665.html%26size=40k%26name=1194984838817680...%26p=do%2bnot%2benter%2bclipart%26oid=864fcd580f0ba35c%26fr2=sg-gac%26no=3%26tt=134%26sigr=116r6qkro%26sigi=12j3evrih%26sigb=13d14tp0h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rds.yahoo.com/_ylt=A0WTefZi6xZMiToAVpaJzbkF;_ylu=X3oDMTBpZm5udGl1BHBvcwM1BHNlYwNzcgR2dGlkAw--/SIG=1gre61lv1/EXP=1276656866/**http%3a/images.search.yahoo.com/images/view%3fback=http%253A%252F%252Fimages.search.yahoo.com%252Fsearch%252Fimages%253Fp%253Dmold%252Bculture%252Bplates%2526rs%253D0%2526fr%253Dyfp-t-892-s%26w=508%26h=477%26imgurl=www.inspect-ny.com%252Fmold%252FMoldCulturePhoto010DJF.jpg%26rurl=http%253A%252F%252Fwww.inspect-ny.com%252Fsickhouse%252FSampMeth_Cultures.htm%26size=37k%26name=MoldCulturePhoto...%26p=mold%2bculture%2bplates%26oid=eb318cefad7f7602%26fr2=%26no=5%26tt=17%26sigr=11pf5isnr%26sigi=11iisin95%26sigb=12meqi75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hyperlink" Target="http://rds.yahoo.com/_ylt=A0WTefRc6xZMuTkAGTuJzbkF;_ylu=X3oDMTBpcWpidGtpBHBvcwM4BHNlYwNzcgR2dGlkAw--/SIG=1hp90mtn1/EXP=1276656860/**http%3a/images.search.yahoo.com/images/view%3fback=http%253A%252F%252Fimages.search.yahoo.com%252Fsearch%252Fimages%253Fp%253Dmold%252Bculture%2526ei%253Dutf-8%2526y%253DSearch%2526fr%253Dyfp-t-892-s%26w=500%26h=500%26imgurl=farm3.static.flickr.com%252F2465%252F3611907326_718d7e4298.jpg%26rurl=http%253A%252F%252Fwww.flickr.com%252Fphotos%252Fjensbeckmann%252F3611907326%252F%26size=202k%26name=Vollmond%2bfull%2bmo...%26p=mold%2bculture%26oid=0ec4790759ac8c48%26fr2=%26fusr=jense1%26no=8%26tt=3551%26sigr=11lcpihak%26sigi=11mj70tmm%26sigb=12soagvv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rds.yahoo.com/_ylt=A0WTefX36xZMpmcAeIeJzbkF;_ylu=X3oDMTBpdnJhMHUzBHBvcwMxBHNlYwNzcgR2dGlkAw--/SIG=1gr70iruk/EXP=1276657015/**http%3a/images.search.yahoo.com/images/view%3fback=http%253A%252F%252Fimages.search.yahoo.com%252Fsearch%252Fimages%253Fp%253Dcommunicate%2526ei%253Dutf-8%2526y%253DSearch%2526fr%253Dyfp-t-892-s%26w=500%26h=506%26imgurl=blog.fryewiles.com%252Fwp-content%252Fuploads%252Fcommunicate.jpg%26rurl=http%253A%252F%252Fblog.fryewiles.com%252Fcategory%252Fbusiness-operations%26size=128k%26name=communicate%2bjpg%26p=communicate%26oid=21de76cfe88c9612%26fr2=%26no=1%26tt=938407%26sigr=11m8389m0%26sigi=11luukgpe%26sigb=12rem73b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991600" cy="15240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Indoor Air Quality Protocols and Communication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7162800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FFFF00"/>
                </a:solidFill>
              </a:rPr>
              <a:t>NH Health Officer’s Association </a:t>
            </a:r>
          </a:p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FFFF00"/>
                </a:solidFill>
              </a:rPr>
              <a:t>Spring Conference</a:t>
            </a:r>
          </a:p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FFFF00"/>
                </a:solidFill>
              </a:rPr>
              <a:t>May 25, 2011</a:t>
            </a:r>
          </a:p>
          <a:p>
            <a:pPr algn="ctr">
              <a:lnSpc>
                <a:spcPct val="80000"/>
              </a:lnSpc>
            </a:pPr>
            <a:endParaRPr lang="en-US" sz="180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000" smtClean="0">
                <a:solidFill>
                  <a:srgbClr val="FBFD99"/>
                </a:solidFill>
              </a:rPr>
              <a:t>Phil Alexakos, MPH, REHS</a:t>
            </a:r>
          </a:p>
          <a:p>
            <a:pPr algn="ctr">
              <a:lnSpc>
                <a:spcPct val="80000"/>
              </a:lnSpc>
            </a:pPr>
            <a:r>
              <a:rPr lang="en-US" sz="1000" smtClean="0"/>
              <a:t>Chief of Environmental Health and Emergency Preparedness</a:t>
            </a:r>
          </a:p>
          <a:p>
            <a:pPr algn="ctr">
              <a:lnSpc>
                <a:spcPct val="80000"/>
              </a:lnSpc>
            </a:pPr>
            <a:r>
              <a:rPr lang="en-US" sz="1000" smtClean="0">
                <a:solidFill>
                  <a:srgbClr val="FBFD99"/>
                </a:solidFill>
              </a:rPr>
              <a:t>Manchester Health Department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000" b="1" smtClean="0"/>
              <a:t>Phase 1: Receipt of Complaint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r>
              <a:rPr lang="en-US" smtClean="0"/>
              <a:t> Role of Principal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Open Dialogue with Those 		Concerned</a:t>
            </a:r>
          </a:p>
        </p:txBody>
      </p:sp>
      <p:pic>
        <p:nvPicPr>
          <p:cNvPr id="13316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133600"/>
            <a:ext cx="11811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Phase 2: Data Gathering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7772400" cy="4267200"/>
          </a:xfrm>
        </p:spPr>
        <p:txBody>
          <a:bodyPr/>
          <a:lstStyle/>
          <a:p>
            <a:r>
              <a:rPr lang="en-US" smtClean="0"/>
              <a:t> Interviews (Limited)</a:t>
            </a:r>
          </a:p>
          <a:p>
            <a:r>
              <a:rPr lang="en-US" smtClean="0"/>
              <a:t> Diaries (Limited)</a:t>
            </a:r>
          </a:p>
          <a:p>
            <a:r>
              <a:rPr lang="en-US" smtClean="0"/>
              <a:t> Questionnaire (Expanded)</a:t>
            </a:r>
          </a:p>
          <a:p>
            <a:r>
              <a:rPr lang="en-US" smtClean="0"/>
              <a:t> School Nurse Data</a:t>
            </a:r>
          </a:p>
          <a:p>
            <a:r>
              <a:rPr lang="en-US" smtClean="0"/>
              <a:t> Data Analysis</a:t>
            </a:r>
          </a:p>
          <a:p>
            <a:r>
              <a:rPr lang="en-US" smtClean="0"/>
              <a:t> Building Design Review (Floor         	Plans, HVAC)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4340" name="Picture 5" descr="Search for hvac clip art air conditio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257800"/>
            <a:ext cx="1000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133600"/>
            <a:ext cx="1238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000" b="1" smtClean="0"/>
              <a:t>Phase 3: On Site Investigation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Walk-through of Building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Grab Sampling of Basic IAQ 		Parameters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Additional Sampling as 			Indicated</a:t>
            </a:r>
          </a:p>
        </p:txBody>
      </p:sp>
      <p:pic>
        <p:nvPicPr>
          <p:cNvPr id="15364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181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286000"/>
            <a:ext cx="1333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3581400"/>
            <a:ext cx="13049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4: Report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Provide History &amp; Background 		Information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Include Findings and Non-			findings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Include Recommendations</a:t>
            </a:r>
          </a:p>
          <a:p>
            <a:endParaRPr lang="en-US" smtClean="0"/>
          </a:p>
        </p:txBody>
      </p:sp>
      <p:pic>
        <p:nvPicPr>
          <p:cNvPr id="16388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3300" y="3505200"/>
            <a:ext cx="13620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Phase 5: Discussions</a:t>
            </a:r>
            <a:r>
              <a:rPr lang="en-US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Principal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Staff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Parents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Building Maintenance</a:t>
            </a:r>
          </a:p>
          <a:p>
            <a:endParaRPr lang="en-US" smtClean="0"/>
          </a:p>
        </p:txBody>
      </p:sp>
      <p:pic>
        <p:nvPicPr>
          <p:cNvPr id="17412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876800"/>
            <a:ext cx="12858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438400"/>
            <a:ext cx="16002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Important Points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Rarely is There a Single, Clear 	Cause IAQ Problems.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Other Issues Can Mask or 			Compound IAQ Problems.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No Magic Test to Find IAQ 		Problems</a:t>
            </a:r>
          </a:p>
        </p:txBody>
      </p:sp>
      <p:pic>
        <p:nvPicPr>
          <p:cNvPr id="18436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4800600"/>
            <a:ext cx="914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Important Points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Communicate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Communicate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 Communicate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Proactive Communication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Identify an indoor air quality coordinator</a:t>
            </a:r>
          </a:p>
          <a:p>
            <a:pPr lvl="1"/>
            <a:r>
              <a:rPr lang="en-US" sz="2400" smtClean="0">
                <a:solidFill>
                  <a:srgbClr val="FFFF00"/>
                </a:solidFill>
              </a:rPr>
              <a:t>“Tools for Schools” US EPA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NH DOE Requirement!!! (see form)</a:t>
            </a:r>
          </a:p>
          <a:p>
            <a:r>
              <a:rPr lang="en-US" sz="2800" smtClean="0"/>
              <a:t>Staff can go to one person to seek information and/or share a concern</a:t>
            </a:r>
          </a:p>
          <a:p>
            <a:r>
              <a:rPr lang="en-US" sz="2800" smtClean="0"/>
              <a:t>Anticipate possible triggers</a:t>
            </a:r>
          </a:p>
          <a:p>
            <a:r>
              <a:rPr lang="en-US" sz="2800" smtClean="0"/>
              <a:t>Chain of Command</a:t>
            </a:r>
          </a:p>
          <a:p>
            <a:pPr lvl="1"/>
            <a:endParaRPr lang="en-US" sz="2400" smtClean="0"/>
          </a:p>
        </p:txBody>
      </p:sp>
      <p:pic>
        <p:nvPicPr>
          <p:cNvPr id="2048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4350" y="4876800"/>
            <a:ext cx="10096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WHO??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School Principal</a:t>
            </a:r>
          </a:p>
          <a:p>
            <a:r>
              <a:rPr lang="en-US" smtClean="0"/>
              <a:t>School Nurse</a:t>
            </a:r>
          </a:p>
          <a:p>
            <a:r>
              <a:rPr lang="en-US" smtClean="0"/>
              <a:t>Chief of Facilities</a:t>
            </a:r>
          </a:p>
          <a:p>
            <a:r>
              <a:rPr lang="en-US" sz="2000" smtClean="0"/>
              <a:t>Person with the least seniority</a:t>
            </a:r>
          </a:p>
        </p:txBody>
      </p:sp>
      <p:pic>
        <p:nvPicPr>
          <p:cNvPr id="2150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600"/>
            <a:ext cx="12858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514600"/>
            <a:ext cx="12858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Reactive Communication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Share valid information as soon as you can 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each concern seriously</a:t>
            </a:r>
          </a:p>
          <a:p>
            <a:pPr>
              <a:lnSpc>
                <a:spcPct val="90000"/>
              </a:lnSpc>
            </a:pPr>
            <a:r>
              <a:rPr lang="en-US" smtClean="0"/>
              <a:t>Provide updates to complainants and other affected parties</a:t>
            </a:r>
          </a:p>
          <a:p>
            <a:pPr>
              <a:lnSpc>
                <a:spcPct val="90000"/>
              </a:lnSpc>
            </a:pPr>
            <a:r>
              <a:rPr lang="en-US" smtClean="0"/>
              <a:t>Pre-identify media spokesperson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pic>
        <p:nvPicPr>
          <p:cNvPr id="2253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74345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Call comes in</a:t>
            </a:r>
          </a:p>
          <a:p>
            <a:r>
              <a:rPr lang="en-US" smtClean="0"/>
              <a:t>“I have mold in my apartment, my landlord won’t do anything about it. What can you do for me?”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Communication Best Practices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Respect</a:t>
            </a:r>
          </a:p>
          <a:p>
            <a:r>
              <a:rPr lang="en-US" smtClean="0"/>
              <a:t>Listen</a:t>
            </a:r>
          </a:p>
          <a:p>
            <a:r>
              <a:rPr lang="en-US" smtClean="0"/>
              <a:t>Update</a:t>
            </a:r>
          </a:p>
          <a:p>
            <a:r>
              <a:rPr lang="en-US" smtClean="0"/>
              <a:t>Rumor Control</a:t>
            </a:r>
          </a:p>
          <a:p>
            <a:r>
              <a:rPr lang="en-US" smtClean="0"/>
              <a:t>Final Report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Goal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267200"/>
          </a:xfrm>
        </p:spPr>
        <p:txBody>
          <a:bodyPr/>
          <a:lstStyle/>
          <a:p>
            <a:r>
              <a:rPr lang="en-US" smtClean="0"/>
              <a:t> To work collaboratively to assure that a building’s air quality is as good as possible.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endParaRPr lang="en-US" smtClean="0"/>
          </a:p>
        </p:txBody>
      </p:sp>
      <p:pic>
        <p:nvPicPr>
          <p:cNvPr id="2560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09800"/>
            <a:ext cx="6477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sz="3600" smtClean="0"/>
              <a:t>IAQ Complaints in the School Setting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BFD99"/>
                </a:solidFill>
              </a:rPr>
              <a:t>Chronic Issue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Middle School</a:t>
            </a:r>
          </a:p>
          <a:p>
            <a:r>
              <a:rPr lang="en-US" smtClean="0"/>
              <a:t>Built into the </a:t>
            </a:r>
            <a:r>
              <a:rPr lang="en-US" smtClean="0">
                <a:solidFill>
                  <a:srgbClr val="FBFD99"/>
                </a:solidFill>
              </a:rPr>
              <a:t>side</a:t>
            </a:r>
            <a:r>
              <a:rPr lang="en-US" smtClean="0"/>
              <a:t> of a large </a:t>
            </a:r>
            <a:r>
              <a:rPr lang="en-US" smtClean="0">
                <a:solidFill>
                  <a:srgbClr val="FBFD99"/>
                </a:solidFill>
              </a:rPr>
              <a:t>hill</a:t>
            </a:r>
          </a:p>
          <a:p>
            <a:r>
              <a:rPr lang="en-US" smtClean="0"/>
              <a:t>Subterranean</a:t>
            </a:r>
            <a:r>
              <a:rPr lang="en-US" smtClean="0">
                <a:solidFill>
                  <a:srgbClr val="FBFD99"/>
                </a:solidFill>
              </a:rPr>
              <a:t> </a:t>
            </a:r>
            <a:r>
              <a:rPr lang="en-US" smtClean="0"/>
              <a:t>“Bomb Shelter”</a:t>
            </a:r>
          </a:p>
          <a:p>
            <a:pPr lvl="1"/>
            <a:r>
              <a:rPr lang="en-US" smtClean="0"/>
              <a:t>Dirt floor, unventilated space</a:t>
            </a:r>
          </a:p>
        </p:txBody>
      </p:sp>
      <p:pic>
        <p:nvPicPr>
          <p:cNvPr id="2765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876800"/>
            <a:ext cx="1057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2860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Symptom questionnaires (journals)</a:t>
            </a:r>
          </a:p>
          <a:p>
            <a:r>
              <a:rPr lang="en-US" smtClean="0"/>
              <a:t>IAQ parameters via data logger</a:t>
            </a:r>
          </a:p>
          <a:p>
            <a:r>
              <a:rPr lang="en-US" smtClean="0"/>
              <a:t>School Nurse student asthma data</a:t>
            </a:r>
          </a:p>
          <a:p>
            <a:r>
              <a:rPr lang="en-US" smtClean="0"/>
              <a:t>Face-to-face interviews with teachers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Symptoms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Stuffiness</a:t>
            </a:r>
          </a:p>
          <a:p>
            <a:r>
              <a:rPr lang="en-US" smtClean="0"/>
              <a:t>Burning eyes</a:t>
            </a:r>
          </a:p>
          <a:p>
            <a:r>
              <a:rPr lang="en-US" smtClean="0"/>
              <a:t>Respiratory </a:t>
            </a:r>
          </a:p>
          <a:p>
            <a:r>
              <a:rPr lang="en-US" smtClean="0"/>
              <a:t>Rash</a:t>
            </a:r>
          </a:p>
        </p:txBody>
      </p:sp>
      <p:pic>
        <p:nvPicPr>
          <p:cNvPr id="29700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362200"/>
            <a:ext cx="138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57200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495800"/>
            <a:ext cx="1333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2590800"/>
            <a:ext cx="1381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Did We Learn?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Air exchange was not in balance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Negative air in classroom space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Bomb shelter was being entered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Humidity levels were &gt;50 %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Multiple complainants on the floor, all abutting the Bomb Shelter space</a:t>
            </a:r>
          </a:p>
        </p:txBody>
      </p:sp>
      <p:pic>
        <p:nvPicPr>
          <p:cNvPr id="3072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21336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181600"/>
            <a:ext cx="10287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Did We Do?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Restricted access to bomb shelter, all staff</a:t>
            </a:r>
          </a:p>
          <a:p>
            <a:r>
              <a:rPr lang="en-US" smtClean="0"/>
              <a:t>Installed a mechanical vent with alarm in the bomb shelter space (negative air)</a:t>
            </a:r>
          </a:p>
          <a:p>
            <a:r>
              <a:rPr lang="en-US" smtClean="0"/>
              <a:t>Adjusted balance in rooms to be positive </a:t>
            </a:r>
          </a:p>
        </p:txBody>
      </p:sp>
      <p:pic>
        <p:nvPicPr>
          <p:cNvPr id="3174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3811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2875" y="0"/>
            <a:ext cx="1381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286000"/>
            <a:ext cx="9620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Added Wrinkle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Specific</a:t>
            </a:r>
            <a:r>
              <a:rPr lang="en-US" smtClean="0"/>
              <a:t> mold related sensitivity complaint</a:t>
            </a:r>
          </a:p>
          <a:p>
            <a:r>
              <a:rPr lang="en-US" smtClean="0"/>
              <a:t>Indoor and Outdoor comparative sampling with </a:t>
            </a:r>
            <a:r>
              <a:rPr lang="en-US" smtClean="0">
                <a:solidFill>
                  <a:srgbClr val="FFFF00"/>
                </a:solidFill>
              </a:rPr>
              <a:t>no </a:t>
            </a:r>
            <a:r>
              <a:rPr lang="en-US" smtClean="0"/>
              <a:t>significant difference between the two</a:t>
            </a:r>
          </a:p>
        </p:txBody>
      </p:sp>
      <p:pic>
        <p:nvPicPr>
          <p:cNvPr id="3277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5725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Short answer</a:t>
            </a:r>
          </a:p>
          <a:p>
            <a:pPr lvl="1"/>
            <a:r>
              <a:rPr lang="en-US" smtClean="0"/>
              <a:t>Nothing, there is no mold standard</a:t>
            </a:r>
          </a:p>
          <a:p>
            <a:r>
              <a:rPr lang="en-US" smtClean="0">
                <a:solidFill>
                  <a:srgbClr val="FFFF00"/>
                </a:solidFill>
              </a:rPr>
              <a:t>Long answer</a:t>
            </a:r>
          </a:p>
          <a:p>
            <a:pPr lvl="1"/>
            <a:r>
              <a:rPr lang="en-US" smtClean="0"/>
              <a:t>What other tools can we use?</a:t>
            </a:r>
          </a:p>
          <a:p>
            <a:r>
              <a:rPr lang="en-US" smtClean="0">
                <a:solidFill>
                  <a:srgbClr val="FFFF00"/>
                </a:solidFill>
              </a:rPr>
              <a:t>Most important issue</a:t>
            </a:r>
          </a:p>
          <a:p>
            <a:pPr lvl="1"/>
            <a:r>
              <a:rPr lang="en-US" smtClean="0"/>
              <a:t>What is the root cause?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Steps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Communicate results</a:t>
            </a:r>
          </a:p>
          <a:p>
            <a:r>
              <a:rPr lang="en-US" smtClean="0"/>
              <a:t>Establish a mechanism for any further complaints or issues</a:t>
            </a:r>
          </a:p>
        </p:txBody>
      </p:sp>
      <p:pic>
        <p:nvPicPr>
          <p:cNvPr id="33796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0"/>
            <a:ext cx="13620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Special Thanks To: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smtClean="0"/>
              <a:t> Jim Thomas, CIH, MPH</a:t>
            </a:r>
          </a:p>
          <a:p>
            <a:endParaRPr lang="en-US" smtClean="0"/>
          </a:p>
          <a:p>
            <a:r>
              <a:rPr lang="en-US" smtClean="0"/>
              <a:t> Rosemary Caron, Ph.D., MPH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Questions &amp; Answers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743200" y="1066800"/>
          <a:ext cx="3848100" cy="5478463"/>
        </p:xfrm>
        <a:graphic>
          <a:graphicData uri="http://schemas.openxmlformats.org/presentationml/2006/ole">
            <p:oleObj spid="_x0000_s1026" name="Clip" r:id="rId4" imgW="3848040" imgH="5478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http://www.education.nh.gov/program/school_approval/documents/A24IAQ.doc</a:t>
            </a:r>
          </a:p>
          <a:p>
            <a:pPr>
              <a:defRPr/>
            </a:pPr>
            <a:r>
              <a:rPr 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http://www.epa.gov/iaq/schools/</a:t>
            </a:r>
          </a:p>
          <a:p>
            <a:pPr>
              <a:defRPr/>
            </a:pPr>
            <a:r>
              <a:rPr 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http://www.ccohs.ca/oshanswers/phys_agents/thermal_comfort.html</a:t>
            </a:r>
          </a:p>
          <a:p>
            <a:pPr>
              <a:defRPr/>
            </a:pPr>
            <a:r>
              <a:rPr 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http://www.nyc.gov/html/doh/html/epi/moldrpt1.shtml</a:t>
            </a:r>
          </a:p>
          <a:p>
            <a:pPr>
              <a:defRPr/>
            </a:pPr>
            <a:endParaRPr lang="en-US" sz="2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palexako@manchesternh.gov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Leaking Pipes</a:t>
            </a:r>
          </a:p>
          <a:p>
            <a:pPr lvl="1"/>
            <a:r>
              <a:rPr lang="en-US" smtClean="0"/>
              <a:t>RSA 48 </a:t>
            </a:r>
          </a:p>
          <a:p>
            <a:pPr lvl="1"/>
            <a:r>
              <a:rPr lang="en-US" smtClean="0"/>
              <a:t>Local Housing Code</a:t>
            </a:r>
          </a:p>
          <a:p>
            <a:r>
              <a:rPr lang="en-US" smtClean="0"/>
              <a:t>Lack of a bathroom vent</a:t>
            </a:r>
          </a:p>
          <a:p>
            <a:pPr lvl="1"/>
            <a:r>
              <a:rPr lang="en-US" smtClean="0"/>
              <a:t>Not required</a:t>
            </a:r>
          </a:p>
          <a:p>
            <a:r>
              <a:rPr lang="en-US" smtClean="0"/>
              <a:t>Flooding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 48-A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smtClean="0"/>
              <a:t>48-A:14 </a:t>
            </a:r>
            <a:r>
              <a:rPr lang="en-US" sz="1800" b="1" smtClean="0">
                <a:solidFill>
                  <a:srgbClr val="FFFF00"/>
                </a:solidFill>
              </a:rPr>
              <a:t>Minimum Standards Established.</a:t>
            </a:r>
            <a:r>
              <a:rPr lang="en-US" sz="1800" b="1" smtClean="0"/>
              <a:t> –</a:t>
            </a:r>
            <a:r>
              <a:rPr lang="en-US" sz="1800" smtClean="0"/>
              <a:t> No landlord, as defined by RSA 540-A:1, I, renting or leasing a residential dwelling in a municipality which has not adopted ordinances, codes or bylaws pursuant to this chapter shall maintain those rented premises in a condition in which: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        </a:t>
            </a:r>
            <a:r>
              <a:rPr lang="en-US" sz="1800" smtClean="0">
                <a:solidFill>
                  <a:srgbClr val="FFFF00"/>
                </a:solidFill>
              </a:rPr>
              <a:t>II. There is defective internal plumbing or a back-up of sewage caused by a faulty septic or sewage system;</a:t>
            </a: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  </a:t>
            </a:r>
            <a:br>
              <a:rPr lang="en-US" sz="1800" smtClean="0"/>
            </a:br>
            <a:r>
              <a:rPr lang="en-US" sz="1800" smtClean="0"/>
              <a:t>    </a:t>
            </a:r>
            <a:r>
              <a:rPr lang="en-US" sz="1800" smtClean="0">
                <a:solidFill>
                  <a:srgbClr val="FFFF00"/>
                </a:solidFill>
              </a:rPr>
              <a:t>IV. The roof or walls leak consistently;</a:t>
            </a: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   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          </a:t>
            </a:r>
            <a:r>
              <a:rPr lang="en-US" sz="1800" smtClean="0">
                <a:solidFill>
                  <a:srgbClr val="FFFF00"/>
                </a:solidFill>
              </a:rPr>
              <a:t>IX. There is an inadequate supply of water or whatever equipment that is available to heat water is not properly operating; </a:t>
            </a:r>
            <a:br>
              <a:rPr lang="en-US" sz="1800" smtClean="0">
                <a:solidFill>
                  <a:srgbClr val="FFFF00"/>
                </a:solidFill>
              </a:rPr>
            </a:br>
            <a:r>
              <a:rPr lang="en-US" sz="1800" smtClean="0"/>
              <a:t>     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Does the Work?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American Indoor Air Quality Council</a:t>
            </a:r>
          </a:p>
          <a:p>
            <a:pPr lvl="1"/>
            <a:r>
              <a:rPr lang="en-US" smtClean="0"/>
              <a:t>CMI, CMC, CMR, CMRS</a:t>
            </a:r>
          </a:p>
          <a:p>
            <a:r>
              <a:rPr lang="en-US" smtClean="0"/>
              <a:t>American Board of Industrial Hygiene</a:t>
            </a:r>
          </a:p>
          <a:p>
            <a:pPr lvl="1"/>
            <a:r>
              <a:rPr lang="en-US" smtClean="0"/>
              <a:t>CIH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Purpose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267200"/>
          </a:xfrm>
        </p:spPr>
        <p:txBody>
          <a:bodyPr/>
          <a:lstStyle/>
          <a:p>
            <a:r>
              <a:rPr lang="en-US" smtClean="0"/>
              <a:t> Establish guidelines and uniformity for conducting indoor air quality and mold related investigations in Manchester schools.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Investigations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5 Phases: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1.  Receipt of Complaint</a:t>
            </a:r>
          </a:p>
          <a:p>
            <a:r>
              <a:rPr lang="en-US" smtClean="0"/>
              <a:t> 2.  Data Gathering</a:t>
            </a:r>
          </a:p>
          <a:p>
            <a:r>
              <a:rPr lang="en-US" smtClean="0"/>
              <a:t> 3.  On Site Investigation</a:t>
            </a:r>
          </a:p>
          <a:p>
            <a:r>
              <a:rPr lang="en-US" smtClean="0"/>
              <a:t> 4.  Report</a:t>
            </a:r>
          </a:p>
          <a:p>
            <a:r>
              <a:rPr lang="en-US" smtClean="0"/>
              <a:t> 5.  Discuss 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yer (Standard)">
  <a:themeElements>
    <a:clrScheme name="Flyer (Standard)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310</TotalTime>
  <Words>679</Words>
  <Application>Microsoft Office PowerPoint</Application>
  <PresentationFormat>On-screen Show (4:3)</PresentationFormat>
  <Paragraphs>168</Paragraphs>
  <Slides>34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 Black</vt:lpstr>
      <vt:lpstr>Arial</vt:lpstr>
      <vt:lpstr>Wingdings</vt:lpstr>
      <vt:lpstr>Times New Roman</vt:lpstr>
      <vt:lpstr>Flyer (Standard)</vt:lpstr>
      <vt:lpstr>Microsoft Clip Gallery</vt:lpstr>
      <vt:lpstr>        Indoor Air Quality Protocols and Communication</vt:lpstr>
      <vt:lpstr>Regulatory </vt:lpstr>
      <vt:lpstr>Regulation</vt:lpstr>
      <vt:lpstr>Regulation</vt:lpstr>
      <vt:lpstr>RSA 48-A</vt:lpstr>
      <vt:lpstr>Who Does the Work?</vt:lpstr>
      <vt:lpstr>Purpose</vt:lpstr>
      <vt:lpstr>Investigations</vt:lpstr>
      <vt:lpstr>5 Phases:</vt:lpstr>
      <vt:lpstr>Phase 1: Receipt of Complaint</vt:lpstr>
      <vt:lpstr>Phase 2: Data Gathering</vt:lpstr>
      <vt:lpstr>Phase 3: On Site Investigation</vt:lpstr>
      <vt:lpstr>Phase 4: Report</vt:lpstr>
      <vt:lpstr>Phase 5: Discussions </vt:lpstr>
      <vt:lpstr>Important Points</vt:lpstr>
      <vt:lpstr>Important Points</vt:lpstr>
      <vt:lpstr>Proactive Communication</vt:lpstr>
      <vt:lpstr>WHO??</vt:lpstr>
      <vt:lpstr>Reactive Communication</vt:lpstr>
      <vt:lpstr>Communication Best Practices</vt:lpstr>
      <vt:lpstr>Goal</vt:lpstr>
      <vt:lpstr>Case Study</vt:lpstr>
      <vt:lpstr>IAQ Complaints in the School Setting</vt:lpstr>
      <vt:lpstr>Details</vt:lpstr>
      <vt:lpstr>Data Collection</vt:lpstr>
      <vt:lpstr>Symptoms</vt:lpstr>
      <vt:lpstr>What Did We Learn?</vt:lpstr>
      <vt:lpstr>What Did We Do?</vt:lpstr>
      <vt:lpstr>Added Wrinkle</vt:lpstr>
      <vt:lpstr>Final Steps</vt:lpstr>
      <vt:lpstr>Special Thanks To:</vt:lpstr>
      <vt:lpstr>Questions &amp; Answers</vt:lpstr>
      <vt:lpstr>Resources</vt:lpstr>
      <vt:lpstr>Contact Info</vt:lpstr>
    </vt:vector>
  </TitlesOfParts>
  <Company>City of Manchester, 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Health Department Indoor Air Quality Protocol</dc:title>
  <dc:creator>tsoucy</dc:creator>
  <cp:lastModifiedBy>EventsYourWay</cp:lastModifiedBy>
  <cp:revision>25</cp:revision>
  <cp:lastPrinted>2004-05-17T14:13:33Z</cp:lastPrinted>
  <dcterms:created xsi:type="dcterms:W3CDTF">2004-05-17T13:03:30Z</dcterms:created>
  <dcterms:modified xsi:type="dcterms:W3CDTF">2016-07-13T12:30:26Z</dcterms:modified>
</cp:coreProperties>
</file>