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68" r:id="rId4"/>
    <p:sldId id="267" r:id="rId5"/>
    <p:sldId id="258" r:id="rId6"/>
    <p:sldId id="266" r:id="rId7"/>
    <p:sldId id="262" r:id="rId8"/>
    <p:sldId id="269" r:id="rId9"/>
    <p:sldId id="270" r:id="rId10"/>
    <p:sldId id="263" r:id="rId11"/>
    <p:sldId id="271" r:id="rId12"/>
    <p:sldId id="259" r:id="rId13"/>
    <p:sldId id="260" r:id="rId14"/>
    <p:sldId id="261" r:id="rId15"/>
    <p:sldId id="26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A1B1A930-5CEB-482B-BC20-6873D1B96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55FA8-8B39-4D65-A9EB-10C886A8B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CC15D-E6A2-4636-8B3D-8F6D0B591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34CD08-3D2D-4EC0-8157-033B1A1F1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24C589-8291-4EFF-ADDA-DE0F91A28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823B3-32BF-41DD-BEEE-93C9F3E58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FB348-AED9-4F63-9ACB-D261087AE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FEA34-6DD1-4F71-A6E8-3F5D300B9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B1045-9F7D-484F-8C05-1F24C8E96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C4681-0CAA-4A30-AD41-033D63C36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11FE8-B3DA-4DF2-BA51-F50B65BBD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26B3-B19D-4BFB-BD90-2E516B93E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CCB37-0759-4DB1-A1F4-A096548F1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846D01B9-D787-4786-88C4-696FD7F7F38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Bed Bugs in the Community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Philip J. Alexakos, MPH, REHS 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Manchester Health Department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Health Division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the Bites Look Like?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Relatively Painless</a:t>
            </a:r>
          </a:p>
          <a:p>
            <a:r>
              <a:rPr lang="en-US" sz="2800"/>
              <a:t>Reddish</a:t>
            </a:r>
          </a:p>
          <a:p>
            <a:r>
              <a:rPr lang="en-US" sz="2800"/>
              <a:t>Raised</a:t>
            </a:r>
          </a:p>
          <a:p>
            <a:r>
              <a:rPr lang="en-US" sz="2800"/>
              <a:t>Itchy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878138"/>
            <a:ext cx="3810000" cy="2320925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 and Control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Precautions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Furniture or Bedding on the Side of the Road or at Trash Collection Sites</a:t>
            </a:r>
          </a:p>
          <a:p>
            <a:r>
              <a:rPr lang="en-US"/>
              <a:t>Used Furniture or Bedding</a:t>
            </a:r>
          </a:p>
          <a:p>
            <a:r>
              <a:rPr lang="en-US"/>
              <a:t>Community Laundromats</a:t>
            </a:r>
          </a:p>
          <a:p>
            <a:r>
              <a:rPr lang="en-US"/>
              <a:t>Furnished Apartments</a:t>
            </a:r>
          </a:p>
          <a:p>
            <a:r>
              <a:rPr lang="en-US"/>
              <a:t>Hotels and Motels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52400" y="228600"/>
          <a:ext cx="2033588" cy="3390900"/>
        </p:xfrm>
        <a:graphic>
          <a:graphicData uri="http://schemas.openxmlformats.org/presentationml/2006/ole">
            <p:oleObj spid="_x0000_s9219" name="Clip" r:id="rId4" imgW="2033280" imgH="3390840" progId="MS_ClipArt_Gallery.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1788" y="1524000"/>
            <a:ext cx="3400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62000" y="609600"/>
          <a:ext cx="2033588" cy="3390900"/>
        </p:xfrm>
        <a:graphic>
          <a:graphicData uri="http://schemas.openxmlformats.org/presentationml/2006/ole">
            <p:oleObj spid="_x0000_s10243" name="Clip" r:id="rId4" imgW="2033280" imgH="3390840" progId="MS_ClipArt_Gallery.2">
              <p:embed/>
            </p:oleObj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733800"/>
            <a:ext cx="3810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Should You Do If You Think Someone Has Bed Bugs?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Encourage them to contact the property owner </a:t>
            </a:r>
          </a:p>
          <a:p>
            <a:pPr lvl="1">
              <a:lnSpc>
                <a:spcPct val="90000"/>
              </a:lnSpc>
            </a:pPr>
            <a:r>
              <a:rPr lang="en-US"/>
              <a:t>The sooner you address the problem the better chance you have to successfully eliminate it</a:t>
            </a:r>
          </a:p>
          <a:p>
            <a:pPr>
              <a:lnSpc>
                <a:spcPct val="90000"/>
              </a:lnSpc>
            </a:pPr>
            <a:r>
              <a:rPr lang="en-US"/>
              <a:t>Contact the local health officer and/or code enforcement official to make an offical complaint</a:t>
            </a:r>
          </a:p>
          <a:p>
            <a:pPr lvl="1">
              <a:lnSpc>
                <a:spcPct val="90000"/>
              </a:lnSpc>
            </a:pPr>
            <a:r>
              <a:rPr lang="en-US"/>
              <a:t>Depends on local ordinances and State codes/RSA’s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Should You Do If You Think Someone Has Bed Bugs?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Advise them to avoid using over-the-counter pesticides (such as ‘Raid’) especially in areas occupied by children/infants or people with respiratory disorders</a:t>
            </a:r>
          </a:p>
          <a:p>
            <a:pPr lvl="1"/>
            <a:r>
              <a:rPr lang="en-US" sz="2400"/>
              <a:t>Not effective</a:t>
            </a:r>
          </a:p>
          <a:p>
            <a:pPr lvl="1"/>
            <a:r>
              <a:rPr lang="en-US" sz="2400"/>
              <a:t>Misuse and toxicity</a:t>
            </a:r>
          </a:p>
          <a:p>
            <a:r>
              <a:rPr lang="en-US" sz="2800"/>
              <a:t>Contact a licensed Pest Control Operator (PCO)</a:t>
            </a:r>
          </a:p>
          <a:p>
            <a:pPr lvl="1"/>
            <a:r>
              <a:rPr lang="en-US" sz="2400"/>
              <a:t>Ask for references</a:t>
            </a:r>
          </a:p>
          <a:p>
            <a:pPr lvl="1"/>
            <a:r>
              <a:rPr lang="en-US" sz="2400"/>
              <a:t>Have they been successful in treating them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Should You Do If You Think Someone Has Bed Bugs?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Tenants need to work together with property owners and PCO’s!!!!</a:t>
            </a:r>
          </a:p>
          <a:p>
            <a:pPr lvl="1">
              <a:lnSpc>
                <a:spcPct val="90000"/>
              </a:lnSpc>
            </a:pPr>
            <a:r>
              <a:rPr lang="en-US"/>
              <a:t>Proper treatment preparation</a:t>
            </a:r>
          </a:p>
          <a:p>
            <a:pPr lvl="2">
              <a:lnSpc>
                <a:spcPct val="90000"/>
              </a:lnSpc>
            </a:pPr>
            <a:r>
              <a:rPr lang="en-US"/>
              <a:t>Laundering</a:t>
            </a:r>
          </a:p>
          <a:p>
            <a:pPr lvl="2">
              <a:lnSpc>
                <a:spcPct val="90000"/>
              </a:lnSpc>
            </a:pPr>
            <a:r>
              <a:rPr lang="en-US"/>
              <a:t>Vacuuming</a:t>
            </a:r>
          </a:p>
          <a:p>
            <a:pPr lvl="2">
              <a:lnSpc>
                <a:spcPct val="90000"/>
              </a:lnSpc>
            </a:pPr>
            <a:r>
              <a:rPr lang="en-US"/>
              <a:t>Bed covers</a:t>
            </a:r>
          </a:p>
          <a:p>
            <a:pPr lvl="1">
              <a:lnSpc>
                <a:spcPct val="90000"/>
              </a:lnSpc>
            </a:pPr>
            <a:r>
              <a:rPr lang="en-US"/>
              <a:t>Removal of untreatable items</a:t>
            </a:r>
          </a:p>
          <a:p>
            <a:pPr lvl="1">
              <a:lnSpc>
                <a:spcPct val="90000"/>
              </a:lnSpc>
            </a:pPr>
            <a:r>
              <a:rPr lang="en-US"/>
              <a:t>Eliminating use of unchecked used furniture etc.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Should You Do If You Think Someone Has Bed Bugs?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Key Facts</a:t>
            </a:r>
          </a:p>
          <a:p>
            <a:pPr lvl="1">
              <a:lnSpc>
                <a:spcPct val="90000"/>
              </a:lnSpc>
            </a:pPr>
            <a:r>
              <a:rPr lang="en-US"/>
              <a:t>Successful eradication may require multiple chemical/heat treatments</a:t>
            </a:r>
          </a:p>
          <a:p>
            <a:pPr lvl="1">
              <a:lnSpc>
                <a:spcPct val="90000"/>
              </a:lnSpc>
            </a:pPr>
            <a:r>
              <a:rPr lang="en-US"/>
              <a:t>Ongoing monitoring is essential</a:t>
            </a:r>
          </a:p>
          <a:p>
            <a:pPr lvl="1">
              <a:lnSpc>
                <a:spcPct val="90000"/>
              </a:lnSpc>
            </a:pPr>
            <a:r>
              <a:rPr lang="en-US"/>
              <a:t>One “bad” tenant in a multi-family will ruin the effort</a:t>
            </a:r>
          </a:p>
          <a:p>
            <a:pPr lvl="1">
              <a:lnSpc>
                <a:spcPct val="90000"/>
              </a:lnSpc>
            </a:pPr>
            <a:r>
              <a:rPr lang="en-US"/>
              <a:t>Need to provide tenants with easy to use instructions and resources to handle their end of the bargain……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Multi-Agency Pest Control Effort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Langdon Mill Campaign</a:t>
            </a:r>
          </a:p>
          <a:p>
            <a:pPr lvl="1"/>
            <a:r>
              <a:rPr lang="en-US"/>
              <a:t>20 unit apartment building</a:t>
            </a:r>
          </a:p>
          <a:p>
            <a:pPr lvl="1"/>
            <a:r>
              <a:rPr lang="en-US"/>
              <a:t>50 residents</a:t>
            </a:r>
          </a:p>
          <a:p>
            <a:pPr lvl="1"/>
            <a:r>
              <a:rPr lang="en-US"/>
              <a:t>Relocated for 2 weeks</a:t>
            </a:r>
          </a:p>
          <a:p>
            <a:pPr lvl="1"/>
            <a:r>
              <a:rPr lang="en-US"/>
              <a:t>Ongoing education and surveillance</a:t>
            </a:r>
          </a:p>
          <a:p>
            <a:r>
              <a:rPr lang="en-US"/>
              <a:t>Spring/Summer/Fall 2009 and Ongoing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Parasites related to Lice</a:t>
            </a:r>
          </a:p>
          <a:p>
            <a:pPr>
              <a:lnSpc>
                <a:spcPct val="90000"/>
              </a:lnSpc>
            </a:pPr>
            <a:r>
              <a:rPr lang="en-US" sz="2800"/>
              <a:t>Reddish-brown, oval-shaped, flattened insects about the size of a tick</a:t>
            </a:r>
          </a:p>
          <a:p>
            <a:pPr>
              <a:lnSpc>
                <a:spcPct val="90000"/>
              </a:lnSpc>
            </a:pPr>
            <a:r>
              <a:rPr lang="en-US" sz="2800"/>
              <a:t>Non-disease vectors</a:t>
            </a:r>
          </a:p>
          <a:p>
            <a:pPr>
              <a:lnSpc>
                <a:spcPct val="90000"/>
              </a:lnSpc>
            </a:pPr>
            <a:r>
              <a:rPr lang="en-US" sz="2800"/>
              <a:t>Feed off the blood of humans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5125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14625"/>
            <a:ext cx="3810000" cy="2646363"/>
          </a:xfrm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was Involved? Part 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Property Owner</a:t>
            </a:r>
          </a:p>
          <a:p>
            <a:pPr>
              <a:lnSpc>
                <a:spcPct val="90000"/>
              </a:lnSpc>
            </a:pPr>
            <a:r>
              <a:rPr lang="en-US" sz="2800"/>
              <a:t>Community Organizers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Granite State Organizing Project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American Friends Service Committee</a:t>
            </a:r>
          </a:p>
          <a:p>
            <a:pPr>
              <a:lnSpc>
                <a:spcPct val="90000"/>
              </a:lnSpc>
            </a:pPr>
            <a:r>
              <a:rPr lang="en-US" sz="2800"/>
              <a:t>Local Government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Manchester Health, Public Works, Building and School Departments, and Mayor’s Office</a:t>
            </a:r>
          </a:p>
          <a:p>
            <a:pPr>
              <a:lnSpc>
                <a:spcPct val="90000"/>
              </a:lnSpc>
            </a:pPr>
            <a:r>
              <a:rPr lang="en-US" sz="2800"/>
              <a:t>Academic Institutions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St. Anselm College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was Involved? Part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Faith Based Organizations</a:t>
            </a:r>
          </a:p>
          <a:p>
            <a:pPr lvl="1">
              <a:lnSpc>
                <a:spcPct val="90000"/>
              </a:lnSpc>
            </a:pPr>
            <a:r>
              <a:rPr lang="en-US"/>
              <a:t>Manchester Church of God</a:t>
            </a:r>
          </a:p>
          <a:p>
            <a:pPr>
              <a:lnSpc>
                <a:spcPct val="90000"/>
              </a:lnSpc>
            </a:pPr>
            <a:r>
              <a:rPr lang="en-US"/>
              <a:t>Community Advocacy Groups</a:t>
            </a:r>
          </a:p>
          <a:p>
            <a:pPr lvl="1">
              <a:lnSpc>
                <a:spcPct val="90000"/>
              </a:lnSpc>
            </a:pPr>
            <a:r>
              <a:rPr lang="en-US"/>
              <a:t>Greater Manchester Association of Social Service Agencies (GMASA)</a:t>
            </a:r>
          </a:p>
          <a:p>
            <a:pPr lvl="1">
              <a:lnSpc>
                <a:spcPct val="90000"/>
              </a:lnSpc>
            </a:pPr>
            <a:r>
              <a:rPr lang="en-US"/>
              <a:t>United Way</a:t>
            </a:r>
          </a:p>
          <a:p>
            <a:pPr>
              <a:lnSpc>
                <a:spcPct val="90000"/>
              </a:lnSpc>
            </a:pPr>
            <a:r>
              <a:rPr lang="en-US"/>
              <a:t>Local Businesses</a:t>
            </a:r>
          </a:p>
          <a:p>
            <a:pPr lvl="1">
              <a:lnSpc>
                <a:spcPct val="90000"/>
              </a:lnSpc>
            </a:pPr>
            <a:r>
              <a:rPr lang="en-US"/>
              <a:t>Wal Mart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Waiting too long makes an infestation impossible to completely eradicate</a:t>
            </a:r>
          </a:p>
          <a:p>
            <a:pPr lvl="1"/>
            <a:r>
              <a:rPr lang="en-US" sz="2400"/>
              <a:t>Active surveillance continues</a:t>
            </a:r>
          </a:p>
          <a:p>
            <a:pPr lvl="1"/>
            <a:r>
              <a:rPr lang="en-US" sz="2400"/>
              <a:t>Quick response to new sightings</a:t>
            </a:r>
          </a:p>
          <a:p>
            <a:r>
              <a:rPr lang="en-US" sz="2800"/>
              <a:t>Must be a carefully coordinated effort</a:t>
            </a:r>
          </a:p>
          <a:p>
            <a:pPr lvl="1"/>
            <a:r>
              <a:rPr lang="en-US" sz="2400"/>
              <a:t>Must have the support of the property owner and ALL tenants</a:t>
            </a:r>
          </a:p>
          <a:p>
            <a:pPr lvl="1"/>
            <a:r>
              <a:rPr lang="en-US" sz="2400"/>
              <a:t>Pick up of infested materials must be timely</a:t>
            </a:r>
          </a:p>
          <a:p>
            <a:r>
              <a:rPr lang="en-US" sz="2800"/>
              <a:t>Education and ongoing assessments are a must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Must identify barriers to success</a:t>
            </a:r>
          </a:p>
          <a:p>
            <a:pPr lvl="1"/>
            <a:r>
              <a:rPr lang="en-US"/>
              <a:t>Languages and Literacy</a:t>
            </a:r>
          </a:p>
          <a:p>
            <a:pPr lvl="1"/>
            <a:r>
              <a:rPr lang="en-US"/>
              <a:t>$$$</a:t>
            </a:r>
          </a:p>
          <a:p>
            <a:pPr lvl="2"/>
            <a:r>
              <a:rPr lang="en-US"/>
              <a:t>New or “gently used” replacement items</a:t>
            </a:r>
          </a:p>
          <a:p>
            <a:pPr lvl="2"/>
            <a:r>
              <a:rPr lang="en-US"/>
              <a:t>Laundry</a:t>
            </a:r>
          </a:p>
          <a:p>
            <a:pPr lvl="2"/>
            <a:r>
              <a:rPr lang="en-US"/>
              <a:t>Relocation</a:t>
            </a:r>
          </a:p>
          <a:p>
            <a:pPr lvl="1"/>
            <a:r>
              <a:rPr lang="en-US"/>
              <a:t>New Tenants</a:t>
            </a:r>
          </a:p>
          <a:p>
            <a:pPr lvl="1"/>
            <a:r>
              <a:rPr lang="en-US"/>
              <a:t>Reducing the “stigma” of reporting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What…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Bedbug Policy Task Force</a:t>
            </a:r>
          </a:p>
          <a:p>
            <a:pPr lvl="1"/>
            <a:r>
              <a:rPr lang="en-US" sz="2400"/>
              <a:t>Policy Change</a:t>
            </a:r>
          </a:p>
          <a:p>
            <a:pPr lvl="2"/>
            <a:r>
              <a:rPr lang="en-US" sz="2000"/>
              <a:t>Reducing risk factors</a:t>
            </a:r>
          </a:p>
          <a:p>
            <a:pPr lvl="3"/>
            <a:r>
              <a:rPr lang="en-US" sz="1800"/>
              <a:t>Curbside bedding/furniture pick-up</a:t>
            </a:r>
          </a:p>
          <a:p>
            <a:pPr lvl="2"/>
            <a:r>
              <a:rPr lang="en-US" sz="2000"/>
              <a:t>Addressing areas of concern </a:t>
            </a:r>
          </a:p>
          <a:p>
            <a:pPr lvl="3"/>
            <a:r>
              <a:rPr lang="en-US" sz="1800"/>
              <a:t>Used furniture and clothing operations</a:t>
            </a:r>
          </a:p>
          <a:p>
            <a:pPr lvl="2"/>
            <a:r>
              <a:rPr lang="en-US" sz="2000"/>
              <a:t>Increase funding to treat/support treatment</a:t>
            </a:r>
          </a:p>
          <a:p>
            <a:pPr lvl="1"/>
            <a:r>
              <a:rPr lang="en-US" sz="2400"/>
              <a:t>Public Education</a:t>
            </a:r>
          </a:p>
          <a:p>
            <a:pPr lvl="2"/>
            <a:r>
              <a:rPr lang="en-US" sz="2000"/>
              <a:t>Increase access to educational materials</a:t>
            </a:r>
          </a:p>
          <a:p>
            <a:pPr lvl="2"/>
            <a:r>
              <a:rPr lang="en-US" sz="2000"/>
              <a:t>Reduce stigma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Referral Information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/>
              <a:t>Manchester Health Department </a:t>
            </a:r>
          </a:p>
          <a:p>
            <a:pPr algn="ctr">
              <a:buFontTx/>
              <a:buNone/>
            </a:pPr>
            <a:r>
              <a:rPr lang="en-US" sz="3600"/>
              <a:t>624-6466</a:t>
            </a:r>
          </a:p>
          <a:p>
            <a:pPr algn="ctr">
              <a:buFontTx/>
              <a:buNone/>
            </a:pPr>
            <a:r>
              <a:rPr lang="en-US" sz="3600"/>
              <a:t>palexako@manchesternh.gov</a:t>
            </a:r>
          </a:p>
          <a:p>
            <a:pPr algn="ctr">
              <a:buFontTx/>
              <a:buNone/>
            </a:pPr>
            <a:endParaRPr 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Fogarty\Desktop\bedbug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228600"/>
            <a:ext cx="6172200" cy="6330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Many references to them in historical literature</a:t>
            </a:r>
          </a:p>
          <a:p>
            <a:pPr lvl="1">
              <a:lnSpc>
                <a:spcPct val="90000"/>
              </a:lnSpc>
            </a:pPr>
            <a:r>
              <a:rPr lang="en-US"/>
              <a:t>“Red Coat Bugs”</a:t>
            </a:r>
          </a:p>
          <a:p>
            <a:pPr>
              <a:lnSpc>
                <a:spcPct val="90000"/>
              </a:lnSpc>
            </a:pPr>
            <a:r>
              <a:rPr lang="en-US"/>
              <a:t>Widely eradicated in </a:t>
            </a:r>
            <a:r>
              <a:rPr lang="en-US" i="1"/>
              <a:t>developed </a:t>
            </a:r>
            <a:r>
              <a:rPr lang="en-US"/>
              <a:t>countries after the use of DDT and other toxic pesticides</a:t>
            </a:r>
          </a:p>
          <a:p>
            <a:pPr>
              <a:lnSpc>
                <a:spcPct val="90000"/>
              </a:lnSpc>
            </a:pPr>
            <a:r>
              <a:rPr lang="en-US"/>
              <a:t>Resurgence due to restriction of such chemicals and ease of travel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they found?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Apartments, homes, shelters, hotels, dormitories, laundromats, etc.</a:t>
            </a:r>
            <a:endParaRPr lang="en-US" sz="2800">
              <a:latin typeface="Arial" charset="0"/>
            </a:endParaRPr>
          </a:p>
          <a:p>
            <a:r>
              <a:rPr lang="en-US" sz="2800"/>
              <a:t>Live in cracks or crevices where people sit or sleep for long periods of time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Can Get Bitten?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17049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2409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2933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52600"/>
            <a:ext cx="23431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867400" y="5105400"/>
            <a:ext cx="2971800" cy="1397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Everyone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regardless of age, sanitation or class!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They Detected?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Blood-stained Smears on Bedding, Walls, Curtains </a:t>
            </a:r>
          </a:p>
          <a:p>
            <a:r>
              <a:rPr lang="en-US" sz="2800"/>
              <a:t>Usually Only Come Out at Night</a:t>
            </a:r>
          </a:p>
          <a:p>
            <a:r>
              <a:rPr lang="en-US" sz="2800"/>
              <a:t>Hiding in Picture Frames, Bedding, Window Frames, Carpets or Walls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1600200"/>
            <a:ext cx="2376488" cy="2566988"/>
          </a:xfrm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67200"/>
            <a:ext cx="28479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Fogarty\Desktop\bedbug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4450" y="0"/>
            <a:ext cx="9188450" cy="69834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Fogarty\Desktop\bedbug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09600"/>
            <a:ext cx="7724775" cy="5781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163</TotalTime>
  <Words>644</Words>
  <Application>Microsoft Office PowerPoint</Application>
  <PresentationFormat>On-screen Show (4:3)</PresentationFormat>
  <Paragraphs>119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Times New Roman</vt:lpstr>
      <vt:lpstr>Albertus Medium</vt:lpstr>
      <vt:lpstr>Arial</vt:lpstr>
      <vt:lpstr>RIBBONS</vt:lpstr>
      <vt:lpstr>Microsoft Clip Gallery</vt:lpstr>
      <vt:lpstr>Bed Bugs in the Community</vt:lpstr>
      <vt:lpstr>What are they?</vt:lpstr>
      <vt:lpstr>Slide 3</vt:lpstr>
      <vt:lpstr>History</vt:lpstr>
      <vt:lpstr>Where are they found?</vt:lpstr>
      <vt:lpstr>Who Can Get Bitten?</vt:lpstr>
      <vt:lpstr>How Are They Detected?</vt:lpstr>
      <vt:lpstr>Slide 8</vt:lpstr>
      <vt:lpstr>Slide 9</vt:lpstr>
      <vt:lpstr>What do the Bites Look Like?</vt:lpstr>
      <vt:lpstr>Prevention and Control</vt:lpstr>
      <vt:lpstr>Special Precautions</vt:lpstr>
      <vt:lpstr>Slide 13</vt:lpstr>
      <vt:lpstr>Slide 14</vt:lpstr>
      <vt:lpstr>What Should You Do If You Think Someone Has Bed Bugs?</vt:lpstr>
      <vt:lpstr>What Should You Do If You Think Someone Has Bed Bugs?</vt:lpstr>
      <vt:lpstr>What Should You Do If You Think Someone Has Bed Bugs?</vt:lpstr>
      <vt:lpstr>What Should You Do If You Think Someone Has Bed Bugs?</vt:lpstr>
      <vt:lpstr>Multi-Agency Pest Control Effort</vt:lpstr>
      <vt:lpstr>Who was Involved? Part 1</vt:lpstr>
      <vt:lpstr>Who was Involved? Part 2</vt:lpstr>
      <vt:lpstr>Lessons Learned</vt:lpstr>
      <vt:lpstr>Lessons Learned</vt:lpstr>
      <vt:lpstr>Now What…</vt:lpstr>
      <vt:lpstr>Referral Information</vt:lpstr>
    </vt:vector>
  </TitlesOfParts>
  <Company>City of Manchester, 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Bugs in the Community</dc:title>
  <dc:creator>kbouldry</dc:creator>
  <cp:lastModifiedBy>EventsYourWay</cp:lastModifiedBy>
  <cp:revision>6</cp:revision>
  <dcterms:created xsi:type="dcterms:W3CDTF">2005-02-14T16:19:36Z</dcterms:created>
  <dcterms:modified xsi:type="dcterms:W3CDTF">2016-07-13T12:48:54Z</dcterms:modified>
</cp:coreProperties>
</file>