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7"/>
  </p:notesMasterIdLst>
  <p:sldIdLst>
    <p:sldId id="256" r:id="rId2"/>
    <p:sldId id="318" r:id="rId3"/>
    <p:sldId id="331" r:id="rId4"/>
    <p:sldId id="309" r:id="rId5"/>
    <p:sldId id="300" r:id="rId6"/>
    <p:sldId id="329" r:id="rId7"/>
    <p:sldId id="291" r:id="rId8"/>
    <p:sldId id="296" r:id="rId9"/>
    <p:sldId id="282" r:id="rId10"/>
    <p:sldId id="324" r:id="rId11"/>
    <p:sldId id="328" r:id="rId12"/>
    <p:sldId id="298" r:id="rId13"/>
    <p:sldId id="330" r:id="rId14"/>
    <p:sldId id="299" r:id="rId15"/>
    <p:sldId id="301" r:id="rId16"/>
    <p:sldId id="325" r:id="rId17"/>
    <p:sldId id="316" r:id="rId18"/>
    <p:sldId id="303" r:id="rId19"/>
    <p:sldId id="304" r:id="rId20"/>
    <p:sldId id="305" r:id="rId21"/>
    <p:sldId id="315" r:id="rId22"/>
    <p:sldId id="319" r:id="rId23"/>
    <p:sldId id="297" r:id="rId24"/>
    <p:sldId id="326" r:id="rId25"/>
    <p:sldId id="320" r:id="rId26"/>
    <p:sldId id="292" r:id="rId27"/>
    <p:sldId id="327" r:id="rId28"/>
    <p:sldId id="322" r:id="rId29"/>
    <p:sldId id="321" r:id="rId30"/>
    <p:sldId id="285" r:id="rId31"/>
    <p:sldId id="294" r:id="rId32"/>
    <p:sldId id="289" r:id="rId33"/>
    <p:sldId id="323" r:id="rId34"/>
    <p:sldId id="312" r:id="rId35"/>
    <p:sldId id="306" r:id="rId36"/>
    <p:sldId id="308" r:id="rId37"/>
    <p:sldId id="310" r:id="rId38"/>
    <p:sldId id="307" r:id="rId39"/>
    <p:sldId id="311" r:id="rId40"/>
    <p:sldId id="313" r:id="rId41"/>
    <p:sldId id="317" r:id="rId42"/>
    <p:sldId id="314" r:id="rId43"/>
    <p:sldId id="277" r:id="rId44"/>
    <p:sldId id="278" r:id="rId45"/>
    <p:sldId id="293" r:id="rId46"/>
  </p:sldIdLst>
  <p:sldSz cx="9144000" cy="6858000" type="screen4x3"/>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E8490E8F-9194-4EEC-B529-8D1A41BDEC3F}">
          <p14:sldIdLst>
            <p14:sldId id="256"/>
            <p14:sldId id="318"/>
            <p14:sldId id="331"/>
            <p14:sldId id="309"/>
            <p14:sldId id="300"/>
            <p14:sldId id="329"/>
            <p14:sldId id="291"/>
            <p14:sldId id="296"/>
            <p14:sldId id="282"/>
            <p14:sldId id="324"/>
            <p14:sldId id="328"/>
            <p14:sldId id="298"/>
            <p14:sldId id="330"/>
            <p14:sldId id="299"/>
            <p14:sldId id="301"/>
            <p14:sldId id="325"/>
            <p14:sldId id="316"/>
            <p14:sldId id="303"/>
            <p14:sldId id="304"/>
            <p14:sldId id="305"/>
            <p14:sldId id="315"/>
            <p14:sldId id="319"/>
            <p14:sldId id="297"/>
            <p14:sldId id="326"/>
            <p14:sldId id="320"/>
            <p14:sldId id="292"/>
            <p14:sldId id="327"/>
            <p14:sldId id="322"/>
            <p14:sldId id="321"/>
            <p14:sldId id="285"/>
            <p14:sldId id="294"/>
            <p14:sldId id="289"/>
            <p14:sldId id="323"/>
            <p14:sldId id="312"/>
            <p14:sldId id="306"/>
            <p14:sldId id="308"/>
            <p14:sldId id="310"/>
            <p14:sldId id="307"/>
            <p14:sldId id="311"/>
            <p14:sldId id="313"/>
            <p14:sldId id="317"/>
            <p14:sldId id="314"/>
            <p14:sldId id="277"/>
            <p14:sldId id="278"/>
            <p14:sldId id="2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93F"/>
    <a:srgbClr val="3A5044"/>
    <a:srgbClr val="98C93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94340" autoAdjust="0"/>
  </p:normalViewPr>
  <p:slideViewPr>
    <p:cSldViewPr>
      <p:cViewPr varScale="1">
        <p:scale>
          <a:sx n="86" d="100"/>
          <a:sy n="86" d="100"/>
        </p:scale>
        <p:origin x="-138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4719" cy="465614"/>
          </a:xfrm>
          <a:prstGeom prst="rect">
            <a:avLst/>
          </a:prstGeom>
        </p:spPr>
        <p:txBody>
          <a:bodyPr vert="horz" lIns="94099" tIns="47050" rIns="94099" bIns="47050" rtlCol="0"/>
          <a:lstStyle>
            <a:lvl1pPr algn="l">
              <a:defRPr sz="1200"/>
            </a:lvl1pPr>
          </a:lstStyle>
          <a:p>
            <a:endParaRPr lang="en-US" dirty="0"/>
          </a:p>
        </p:txBody>
      </p:sp>
      <p:sp>
        <p:nvSpPr>
          <p:cNvPr id="3" name="Date Placeholder 2"/>
          <p:cNvSpPr>
            <a:spLocks noGrp="1"/>
          </p:cNvSpPr>
          <p:nvPr>
            <p:ph type="dt" idx="1"/>
          </p:nvPr>
        </p:nvSpPr>
        <p:spPr>
          <a:xfrm>
            <a:off x="3979931" y="0"/>
            <a:ext cx="3044719" cy="465614"/>
          </a:xfrm>
          <a:prstGeom prst="rect">
            <a:avLst/>
          </a:prstGeom>
        </p:spPr>
        <p:txBody>
          <a:bodyPr vert="horz" lIns="94099" tIns="47050" rIns="94099" bIns="47050" rtlCol="0"/>
          <a:lstStyle>
            <a:lvl1pPr algn="r">
              <a:defRPr sz="1200"/>
            </a:lvl1pPr>
          </a:lstStyle>
          <a:p>
            <a:fld id="{078D05E7-06B2-4AE6-9099-7B5185B399BC}" type="datetimeFigureOut">
              <a:rPr lang="en-US" smtClean="0"/>
              <a:pPr/>
              <a:t>5/21/2019</a:t>
            </a:fld>
            <a:endParaRPr lang="en-US" dirty="0"/>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4099" tIns="47050" rIns="94099" bIns="47050" rtlCol="0" anchor="ctr"/>
          <a:lstStyle/>
          <a:p>
            <a:endParaRPr lang="en-US" dirty="0"/>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4099" tIns="47050" rIns="94099" bIns="470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5045"/>
            <a:ext cx="3044719" cy="465614"/>
          </a:xfrm>
          <a:prstGeom prst="rect">
            <a:avLst/>
          </a:prstGeom>
        </p:spPr>
        <p:txBody>
          <a:bodyPr vert="horz" lIns="94099" tIns="47050" rIns="94099" bIns="4705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1" y="8845045"/>
            <a:ext cx="3044719" cy="465614"/>
          </a:xfrm>
          <a:prstGeom prst="rect">
            <a:avLst/>
          </a:prstGeom>
        </p:spPr>
        <p:txBody>
          <a:bodyPr vert="horz" lIns="94099" tIns="47050" rIns="94099" bIns="47050" rtlCol="0" anchor="b"/>
          <a:lstStyle>
            <a:lvl1pPr algn="r">
              <a:defRPr sz="1200"/>
            </a:lvl1pPr>
          </a:lstStyle>
          <a:p>
            <a:fld id="{33636F22-EDDF-4A46-828E-05EC67E2CC81}" type="slidenum">
              <a:rPr lang="en-US" smtClean="0"/>
              <a:pPr/>
              <a:t>‹#›</a:t>
            </a:fld>
            <a:endParaRPr lang="en-US" dirty="0"/>
          </a:p>
        </p:txBody>
      </p:sp>
    </p:spTree>
    <p:extLst>
      <p:ext uri="{BB962C8B-B14F-4D97-AF65-F5344CB8AC3E}">
        <p14:creationId xmlns:p14="http://schemas.microsoft.com/office/powerpoint/2010/main" xmlns="" val="140320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ticks/mayonii.html" TargetMode="External"/><Relationship Id="rId7" Type="http://schemas.openxmlformats.org/officeDocument/2006/relationships/hyperlink" Target="https://www.cdc.gov/otherspottedfev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cdc.gov/heartland-virus/" TargetMode="External"/><Relationship Id="rId5" Type="http://schemas.openxmlformats.org/officeDocument/2006/relationships/hyperlink" Target="https://www.cdc.gov/ehrlichiosis/index.html" TargetMode="External"/><Relationship Id="rId4" Type="http://schemas.openxmlformats.org/officeDocument/2006/relationships/hyperlink" Target="https://www.cdc.gov/ticks/miyamotoi.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Tick-borne disease in NH Anaplasmosis,</a:t>
            </a:r>
            <a:r>
              <a:rPr lang="en-US" b="1" baseline="0" dirty="0" smtClean="0"/>
              <a:t> </a:t>
            </a:r>
            <a:r>
              <a:rPr lang="en-US" b="1" dirty="0" smtClean="0">
                <a:latin typeface="Arial" panose="020B0604020202020204" pitchFamily="34" charset="0"/>
                <a:cs typeface="Arial" panose="020B0604020202020204" pitchFamily="34" charset="0"/>
              </a:rPr>
              <a:t>Babesiosis</a:t>
            </a:r>
            <a:r>
              <a:rPr lang="en-US" b="1" dirty="0" smtClean="0">
                <a:solidFill>
                  <a:schemeClr val="tx1">
                    <a:lumMod val="75000"/>
                  </a:schemeClr>
                </a:solidFill>
                <a:latin typeface="Arial" panose="020B0604020202020204" pitchFamily="34" charset="0"/>
                <a:cs typeface="Arial" panose="020B0604020202020204" pitchFamily="34" charset="0"/>
              </a:rPr>
              <a:t>,</a:t>
            </a:r>
            <a:r>
              <a:rPr lang="en-US" b="1" baseline="0" dirty="0" smtClean="0">
                <a:solidFill>
                  <a:schemeClr val="tx1">
                    <a:lumMod val="75000"/>
                  </a:schemeClr>
                </a:solidFill>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Ehrlichiosis,</a:t>
            </a:r>
            <a:r>
              <a:rPr lang="en-US" b="1" baseline="0"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Lyme disease,</a:t>
            </a:r>
            <a:r>
              <a:rPr lang="en-US" b="1" baseline="0"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Powassan encephalitis</a:t>
            </a:r>
          </a:p>
          <a:p>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4</a:t>
            </a:fld>
            <a:endParaRPr lang="en-US" dirty="0"/>
          </a:p>
        </p:txBody>
      </p:sp>
    </p:spTree>
    <p:extLst>
      <p:ext uri="{BB962C8B-B14F-4D97-AF65-F5344CB8AC3E}">
        <p14:creationId xmlns:p14="http://schemas.microsoft.com/office/powerpoint/2010/main" xmlns="" val="338300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15</a:t>
            </a:fld>
            <a:endParaRPr lang="en-US" dirty="0"/>
          </a:p>
        </p:txBody>
      </p:sp>
    </p:spTree>
    <p:extLst>
      <p:ext uri="{BB962C8B-B14F-4D97-AF65-F5344CB8AC3E}">
        <p14:creationId xmlns:p14="http://schemas.microsoft.com/office/powerpoint/2010/main" xmlns="" val="249102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sng" kern="1200" dirty="0" smtClean="0">
                <a:solidFill>
                  <a:schemeClr val="tx1"/>
                </a:solidFill>
                <a:effectLst/>
                <a:latin typeface="+mn-lt"/>
                <a:ea typeface="+mn-ea"/>
                <a:cs typeface="+mn-cs"/>
                <a:hlinkClick r:id="rId3"/>
              </a:rPr>
              <a:t>Borrelia </a:t>
            </a:r>
            <a:r>
              <a:rPr lang="en-US" sz="1200" b="0" i="1" u="sng" kern="1200" dirty="0" err="1" smtClean="0">
                <a:solidFill>
                  <a:schemeClr val="tx1"/>
                </a:solidFill>
                <a:effectLst/>
                <a:latin typeface="+mn-lt"/>
                <a:ea typeface="+mn-ea"/>
                <a:cs typeface="+mn-cs"/>
                <a:hlinkClick r:id="rId3"/>
              </a:rPr>
              <a:t>mayonii</a:t>
            </a:r>
            <a:r>
              <a:rPr lang="en-US" sz="1200" b="0" i="1"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en-US" sz="1200" b="0" i="1" u="sng" kern="1200" dirty="0" smtClean="0">
                <a:solidFill>
                  <a:schemeClr val="tx1"/>
                </a:solidFill>
                <a:effectLst/>
                <a:latin typeface="+mn-lt"/>
                <a:ea typeface="+mn-ea"/>
                <a:cs typeface="+mn-cs"/>
                <a:hlinkClick r:id="rId4"/>
              </a:rPr>
              <a:t>Borrelia miyamotoi</a:t>
            </a:r>
            <a:r>
              <a:rPr lang="en-US" sz="1200" b="0" i="0" kern="1200" dirty="0" smtClean="0">
                <a:solidFill>
                  <a:schemeClr val="tx1"/>
                </a:solidFill>
                <a:effectLst/>
                <a:latin typeface="+mn-lt"/>
                <a:ea typeface="+mn-ea"/>
                <a:cs typeface="+mn-cs"/>
              </a:rPr>
              <a:t>, </a:t>
            </a:r>
            <a:r>
              <a:rPr lang="en-US" sz="1200" b="0" i="1" u="sng" kern="1200" dirty="0" err="1" smtClean="0">
                <a:solidFill>
                  <a:schemeClr val="tx1"/>
                </a:solidFill>
                <a:effectLst/>
                <a:latin typeface="+mn-lt"/>
                <a:ea typeface="+mn-ea"/>
                <a:cs typeface="+mn-cs"/>
                <a:hlinkClick r:id="rId5"/>
              </a:rPr>
              <a:t>Ehrlichia</a:t>
            </a:r>
            <a:r>
              <a:rPr lang="en-US" sz="1200" b="0" i="1" u="sng" kern="1200" dirty="0" smtClean="0">
                <a:solidFill>
                  <a:schemeClr val="tx1"/>
                </a:solidFill>
                <a:effectLst/>
                <a:latin typeface="+mn-lt"/>
                <a:ea typeface="+mn-ea"/>
                <a:cs typeface="+mn-cs"/>
                <a:hlinkClick r:id="rId5"/>
              </a:rPr>
              <a:t> </a:t>
            </a:r>
            <a:r>
              <a:rPr lang="en-US" sz="1200" b="0" i="1" u="sng" kern="1200" dirty="0" err="1" smtClean="0">
                <a:solidFill>
                  <a:schemeClr val="tx1"/>
                </a:solidFill>
                <a:effectLst/>
                <a:latin typeface="+mn-lt"/>
                <a:ea typeface="+mn-ea"/>
                <a:cs typeface="+mn-cs"/>
                <a:hlinkClick r:id="rId5"/>
              </a:rPr>
              <a:t>ewingii</a:t>
            </a:r>
            <a:r>
              <a:rPr lang="en-US" sz="1200" b="0" i="0" kern="1200" dirty="0" smtClean="0">
                <a:solidFill>
                  <a:schemeClr val="tx1"/>
                </a:solidFill>
                <a:effectLst/>
                <a:latin typeface="+mn-lt"/>
                <a:ea typeface="+mn-ea"/>
                <a:cs typeface="+mn-cs"/>
              </a:rPr>
              <a:t>, </a:t>
            </a:r>
            <a:r>
              <a:rPr lang="en-US" sz="1200" b="0" i="1" u="sng" kern="1200" dirty="0" err="1" smtClean="0">
                <a:solidFill>
                  <a:schemeClr val="tx1"/>
                </a:solidFill>
                <a:effectLst/>
                <a:latin typeface="+mn-lt"/>
                <a:ea typeface="+mn-ea"/>
                <a:cs typeface="+mn-cs"/>
                <a:hlinkClick r:id="rId5"/>
              </a:rPr>
              <a:t>Ehrlichia</a:t>
            </a:r>
            <a:r>
              <a:rPr lang="en-US" sz="1200" b="0" i="1" u="sng" kern="1200" dirty="0" smtClean="0">
                <a:solidFill>
                  <a:schemeClr val="tx1"/>
                </a:solidFill>
                <a:effectLst/>
                <a:latin typeface="+mn-lt"/>
                <a:ea typeface="+mn-ea"/>
                <a:cs typeface="+mn-cs"/>
                <a:hlinkClick r:id="rId5"/>
              </a:rPr>
              <a:t> </a:t>
            </a:r>
            <a:r>
              <a:rPr lang="en-US" sz="1200" b="0" i="1" u="sng" kern="1200" dirty="0" err="1" smtClean="0">
                <a:solidFill>
                  <a:schemeClr val="tx1"/>
                </a:solidFill>
                <a:effectLst/>
                <a:latin typeface="+mn-lt"/>
                <a:ea typeface="+mn-ea"/>
                <a:cs typeface="+mn-cs"/>
                <a:hlinkClick r:id="rId5"/>
              </a:rPr>
              <a:t>muris</a:t>
            </a:r>
            <a:r>
              <a:rPr lang="en-US" sz="1200" b="0" i="1" u="sng" kern="1200" dirty="0" smtClean="0">
                <a:solidFill>
                  <a:schemeClr val="tx1"/>
                </a:solidFill>
                <a:effectLst/>
                <a:latin typeface="+mn-lt"/>
                <a:ea typeface="+mn-ea"/>
                <a:cs typeface="+mn-cs"/>
                <a:hlinkClick r:id="rId5"/>
              </a:rPr>
              <a:t> </a:t>
            </a:r>
            <a:r>
              <a:rPr lang="en-US" sz="1200" b="0" i="1" u="sng" kern="1200" dirty="0" err="1" smtClean="0">
                <a:solidFill>
                  <a:schemeClr val="tx1"/>
                </a:solidFill>
                <a:effectLst/>
                <a:latin typeface="+mn-lt"/>
                <a:ea typeface="+mn-ea"/>
                <a:cs typeface="+mn-cs"/>
                <a:hlinkClick r:id="rId5"/>
              </a:rPr>
              <a:t>eauclairensis</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6"/>
              </a:rPr>
              <a:t>Heartland virus</a:t>
            </a:r>
            <a:r>
              <a:rPr lang="en-US" sz="1200" b="0" i="0" kern="1200" dirty="0" smtClean="0">
                <a:solidFill>
                  <a:schemeClr val="tx1"/>
                </a:solidFill>
                <a:effectLst/>
                <a:latin typeface="+mn-lt"/>
                <a:ea typeface="+mn-ea"/>
                <a:cs typeface="+mn-cs"/>
              </a:rPr>
              <a:t>, </a:t>
            </a:r>
            <a:r>
              <a:rPr lang="en-US" sz="1200" b="0" i="1" u="sng" kern="1200" dirty="0" smtClean="0">
                <a:solidFill>
                  <a:schemeClr val="tx1"/>
                </a:solidFill>
                <a:effectLst/>
                <a:latin typeface="+mn-lt"/>
                <a:ea typeface="+mn-ea"/>
                <a:cs typeface="+mn-cs"/>
                <a:hlinkClick r:id="rId7"/>
              </a:rPr>
              <a:t>Rickettsia </a:t>
            </a:r>
            <a:r>
              <a:rPr lang="en-US" sz="1200" b="0" i="1" u="sng" kern="1200" dirty="0" err="1" smtClean="0">
                <a:solidFill>
                  <a:schemeClr val="tx1"/>
                </a:solidFill>
                <a:effectLst/>
                <a:latin typeface="+mn-lt"/>
                <a:ea typeface="+mn-ea"/>
                <a:cs typeface="+mn-cs"/>
                <a:hlinkClick r:id="rId7"/>
              </a:rPr>
              <a:t>parkeri</a:t>
            </a:r>
            <a:r>
              <a:rPr lang="en-US" sz="1200" b="0" i="0" kern="1200" dirty="0" smtClean="0">
                <a:solidFill>
                  <a:schemeClr val="tx1"/>
                </a:solidFill>
                <a:effectLst/>
                <a:latin typeface="+mn-lt"/>
                <a:ea typeface="+mn-ea"/>
                <a:cs typeface="+mn-cs"/>
              </a:rPr>
              <a:t>, and </a:t>
            </a:r>
            <a:r>
              <a:rPr lang="en-US" sz="1200" b="0" i="1" u="sng" kern="1200" dirty="0" smtClean="0">
                <a:solidFill>
                  <a:schemeClr val="tx1"/>
                </a:solidFill>
                <a:effectLst/>
                <a:latin typeface="+mn-lt"/>
                <a:ea typeface="+mn-ea"/>
                <a:cs typeface="+mn-cs"/>
                <a:hlinkClick r:id="rId7"/>
              </a:rPr>
              <a:t>Rickettsia</a:t>
            </a:r>
            <a:r>
              <a:rPr lang="en-US" sz="1200" b="0" i="0" u="sng" kern="1200" dirty="0" smtClean="0">
                <a:solidFill>
                  <a:schemeClr val="tx1"/>
                </a:solidFill>
                <a:effectLst/>
                <a:latin typeface="+mn-lt"/>
                <a:ea typeface="+mn-ea"/>
                <a:cs typeface="+mn-cs"/>
                <a:hlinkClick r:id="rId7"/>
              </a:rPr>
              <a:t> species 364D</a:t>
            </a:r>
            <a:r>
              <a:rPr lang="en-US" sz="1200" b="0" i="1"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34</a:t>
            </a:fld>
            <a:endParaRPr lang="en-US" dirty="0"/>
          </a:p>
        </p:txBody>
      </p:sp>
    </p:spTree>
    <p:extLst>
      <p:ext uri="{BB962C8B-B14F-4D97-AF65-F5344CB8AC3E}">
        <p14:creationId xmlns:p14="http://schemas.microsoft.com/office/powerpoint/2010/main" xmlns="" val="227319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Powassan has</a:t>
            </a:r>
            <a:r>
              <a:rPr lang="en-US" baseline="0" dirty="0" smtClean="0"/>
              <a:t> seen an uptick in disease cases- human cases tripled in 15 years</a:t>
            </a:r>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35</a:t>
            </a:fld>
            <a:endParaRPr lang="en-US" dirty="0"/>
          </a:p>
        </p:txBody>
      </p:sp>
    </p:spTree>
    <p:extLst>
      <p:ext uri="{BB962C8B-B14F-4D97-AF65-F5344CB8AC3E}">
        <p14:creationId xmlns:p14="http://schemas.microsoft.com/office/powerpoint/2010/main" xmlns="" val="404385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37</a:t>
            </a:fld>
            <a:endParaRPr lang="en-US" dirty="0"/>
          </a:p>
        </p:txBody>
      </p:sp>
    </p:spTree>
    <p:extLst>
      <p:ext uri="{BB962C8B-B14F-4D97-AF65-F5344CB8AC3E}">
        <p14:creationId xmlns:p14="http://schemas.microsoft.com/office/powerpoint/2010/main" xmlns="" val="106029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Asian</a:t>
            </a:r>
            <a:r>
              <a:rPr lang="en-US" baseline="0" dirty="0" smtClean="0"/>
              <a:t> Longhorned tick came to NH on a dog retuning from NY</a:t>
            </a:r>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39</a:t>
            </a:fld>
            <a:endParaRPr lang="en-US" dirty="0"/>
          </a:p>
        </p:txBody>
      </p:sp>
    </p:spTree>
    <p:extLst>
      <p:ext uri="{BB962C8B-B14F-4D97-AF65-F5344CB8AC3E}">
        <p14:creationId xmlns:p14="http://schemas.microsoft.com/office/powerpoint/2010/main" xmlns="" val="327293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Usutu</a:t>
            </a:r>
            <a:r>
              <a:rPr lang="en-US" dirty="0" smtClean="0"/>
              <a:t>-</a:t>
            </a:r>
            <a:r>
              <a:rPr lang="en-US" baseline="0" dirty="0" smtClean="0"/>
              <a:t> widespread in Europe, killing birds, vector- Culex pipiens  </a:t>
            </a:r>
            <a:r>
              <a:rPr lang="en-US" b="1" baseline="0" dirty="0" smtClean="0"/>
              <a:t>Rift Valley- </a:t>
            </a:r>
            <a:r>
              <a:rPr lang="en-US" sz="1200" b="0" i="0" kern="1200" dirty="0" smtClean="0">
                <a:solidFill>
                  <a:schemeClr val="tx1"/>
                </a:solidFill>
                <a:effectLst/>
                <a:latin typeface="+mn-lt"/>
                <a:ea typeface="+mn-ea"/>
                <a:cs typeface="+mn-cs"/>
              </a:rPr>
              <a:t>epizootic outbreaks of RVF increase the likelihood of contact between diseased animals and humans, which can lead to epidemics of RVF in humans.</a:t>
            </a:r>
            <a:r>
              <a:rPr lang="en-US" b="1" baseline="0" dirty="0" smtClean="0"/>
              <a:t>   Yellow Fever- </a:t>
            </a:r>
            <a:r>
              <a:rPr lang="en-US" baseline="0" dirty="0" smtClean="0"/>
              <a:t>current outbreak in Brazil</a:t>
            </a:r>
            <a:endParaRPr lang="en-US" dirty="0"/>
          </a:p>
        </p:txBody>
      </p:sp>
      <p:sp>
        <p:nvSpPr>
          <p:cNvPr id="4" name="Slide Number Placeholder 3"/>
          <p:cNvSpPr>
            <a:spLocks noGrp="1"/>
          </p:cNvSpPr>
          <p:nvPr>
            <p:ph type="sldNum" sz="quarter" idx="10"/>
          </p:nvPr>
        </p:nvSpPr>
        <p:spPr/>
        <p:txBody>
          <a:bodyPr/>
          <a:lstStyle/>
          <a:p>
            <a:fld id="{33636F22-EDDF-4A46-828E-05EC67E2CC81}" type="slidenum">
              <a:rPr lang="en-US" smtClean="0"/>
              <a:pPr/>
              <a:t>43</a:t>
            </a:fld>
            <a:endParaRPr lang="en-US" dirty="0"/>
          </a:p>
        </p:txBody>
      </p:sp>
    </p:spTree>
    <p:extLst>
      <p:ext uri="{BB962C8B-B14F-4D97-AF65-F5344CB8AC3E}">
        <p14:creationId xmlns:p14="http://schemas.microsoft.com/office/powerpoint/2010/main" xmlns="" val="260828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36F22-EDDF-4A46-828E-05EC67E2CC81}" type="slidenum">
              <a:rPr lang="en-US" smtClean="0"/>
              <a:pPr/>
              <a:t>44</a:t>
            </a:fld>
            <a:endParaRPr lang="en-US" dirty="0"/>
          </a:p>
        </p:txBody>
      </p:sp>
    </p:spTree>
    <p:extLst>
      <p:ext uri="{BB962C8B-B14F-4D97-AF65-F5344CB8AC3E}">
        <p14:creationId xmlns:p14="http://schemas.microsoft.com/office/powerpoint/2010/main" xmlns="" val="362436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36F22-EDDF-4A46-828E-05EC67E2CC81}" type="slidenum">
              <a:rPr lang="en-US" smtClean="0"/>
              <a:pPr/>
              <a:t>45</a:t>
            </a:fld>
            <a:endParaRPr lang="en-US" dirty="0"/>
          </a:p>
        </p:txBody>
      </p:sp>
    </p:spTree>
    <p:extLst>
      <p:ext uri="{BB962C8B-B14F-4D97-AF65-F5344CB8AC3E}">
        <p14:creationId xmlns:p14="http://schemas.microsoft.com/office/powerpoint/2010/main" xmlns="" val="147083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375777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2365629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430623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xmlns="" val="3368419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86537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3293868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3169705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6485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247743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267303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3082327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371448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169176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245530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287629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214558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C06ABA-BA3E-4BA0-B518-28741CFB85A6}" type="datetimeFigureOut">
              <a:rPr lang="en-US" smtClean="0"/>
              <a:pPr/>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67649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0C06ABA-BA3E-4BA0-B518-28741CFB85A6}" type="datetimeFigureOut">
              <a:rPr lang="en-US" smtClean="0"/>
              <a:pPr/>
              <a:t>5/21/2019</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F76EADA2-50D3-4932-9333-A0165F8DED5D}" type="slidenum">
              <a:rPr lang="en-US" smtClean="0"/>
              <a:pPr/>
              <a:t>‹#›</a:t>
            </a:fld>
            <a:endParaRPr lang="en-US" dirty="0"/>
          </a:p>
        </p:txBody>
      </p:sp>
    </p:spTree>
    <p:extLst>
      <p:ext uri="{BB962C8B-B14F-4D97-AF65-F5344CB8AC3E}">
        <p14:creationId xmlns:p14="http://schemas.microsoft.com/office/powerpoint/2010/main" xmlns="" val="967253081"/>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8000">
              <a:srgbClr val="3A5044">
                <a:lumMod val="100000"/>
              </a:srgbClr>
            </a:gs>
            <a:gs pos="37000">
              <a:srgbClr val="1D2822"/>
            </a:gs>
            <a:gs pos="0">
              <a:srgbClr val="3A5044"/>
            </a:gs>
            <a:gs pos="38000">
              <a:schemeClr val="bg2">
                <a:lumMod val="0"/>
                <a:lumOff val="100000"/>
              </a:schemeClr>
            </a:gs>
          </a:gsLst>
          <a:lin ang="108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8800" y="1325880"/>
            <a:ext cx="3505200" cy="4084320"/>
          </a:xfrm>
        </p:spPr>
        <p:txBody>
          <a:bodyPr>
            <a:normAutofit/>
          </a:bodyPr>
          <a:lstStyle/>
          <a:p>
            <a:pPr algn="ctr">
              <a:lnSpc>
                <a:spcPct val="90000"/>
              </a:lnSpc>
            </a:pPr>
            <a:r>
              <a:rPr lang="en-US" sz="2400" b="1" dirty="0" smtClean="0">
                <a:solidFill>
                  <a:srgbClr val="EBEBEB"/>
                </a:solidFill>
                <a:latin typeface="Arial" panose="020B0604020202020204" pitchFamily="34" charset="0"/>
                <a:cs typeface="Arial" panose="020B0604020202020204" pitchFamily="34" charset="0"/>
              </a:rPr>
              <a:t>NH Health Officers Association </a:t>
            </a:r>
            <a:br>
              <a:rPr lang="en-US" sz="2400" b="1" dirty="0" smtClean="0">
                <a:solidFill>
                  <a:srgbClr val="EBEBEB"/>
                </a:solidFill>
                <a:latin typeface="Arial" panose="020B0604020202020204" pitchFamily="34" charset="0"/>
                <a:cs typeface="Arial" panose="020B0604020202020204" pitchFamily="34" charset="0"/>
              </a:rPr>
            </a:br>
            <a:r>
              <a:rPr lang="en-US" sz="2400" b="1" dirty="0" smtClean="0">
                <a:solidFill>
                  <a:srgbClr val="EBEBEB"/>
                </a:solidFill>
                <a:latin typeface="Arial" panose="020B0604020202020204" pitchFamily="34" charset="0"/>
                <a:cs typeface="Arial" panose="020B0604020202020204" pitchFamily="34" charset="0"/>
              </a:rPr>
              <a:t/>
            </a:r>
            <a:br>
              <a:rPr lang="en-US" sz="2400" b="1" dirty="0" smtClean="0">
                <a:solidFill>
                  <a:srgbClr val="EBEBEB"/>
                </a:solidFill>
                <a:latin typeface="Arial" panose="020B0604020202020204" pitchFamily="34" charset="0"/>
                <a:cs typeface="Arial" panose="020B0604020202020204" pitchFamily="34" charset="0"/>
              </a:rPr>
            </a:br>
            <a:r>
              <a:rPr lang="en-US" sz="2400" b="1" dirty="0" smtClean="0">
                <a:solidFill>
                  <a:srgbClr val="EBEBEB"/>
                </a:solidFill>
                <a:latin typeface="Arial" panose="020B0604020202020204" pitchFamily="34" charset="0"/>
                <a:cs typeface="Arial" panose="020B0604020202020204" pitchFamily="34" charset="0"/>
              </a:rPr>
              <a:t>Spring Workshop</a:t>
            </a:r>
            <a:r>
              <a:rPr lang="en-US" sz="2200" b="1" dirty="0">
                <a:solidFill>
                  <a:srgbClr val="EBEBEB"/>
                </a:solidFill>
                <a:latin typeface="Arial" panose="020B0604020202020204" pitchFamily="34" charset="0"/>
                <a:cs typeface="Arial" panose="020B0604020202020204" pitchFamily="34" charset="0"/>
              </a:rPr>
              <a:t/>
            </a:r>
            <a:br>
              <a:rPr lang="en-US" sz="2200" b="1" dirty="0">
                <a:solidFill>
                  <a:srgbClr val="EBEBEB"/>
                </a:solidFill>
                <a:latin typeface="Arial" panose="020B0604020202020204" pitchFamily="34" charset="0"/>
                <a:cs typeface="Arial" panose="020B0604020202020204" pitchFamily="34" charset="0"/>
              </a:rPr>
            </a:br>
            <a:r>
              <a:rPr lang="en-US" sz="2200" b="1" dirty="0" smtClean="0">
                <a:solidFill>
                  <a:srgbClr val="EBEBEB"/>
                </a:solidFill>
                <a:latin typeface="Arial" panose="020B0604020202020204" pitchFamily="34" charset="0"/>
                <a:cs typeface="Arial" panose="020B0604020202020204" pitchFamily="34" charset="0"/>
              </a:rPr>
              <a:t/>
            </a:r>
            <a:br>
              <a:rPr lang="en-US" sz="2200" b="1" dirty="0" smtClean="0">
                <a:solidFill>
                  <a:srgbClr val="EBEBEB"/>
                </a:solidFill>
                <a:latin typeface="Arial" panose="020B0604020202020204" pitchFamily="34" charset="0"/>
                <a:cs typeface="Arial" panose="020B0604020202020204" pitchFamily="34" charset="0"/>
              </a:rPr>
            </a:br>
            <a:r>
              <a:rPr lang="en-US" sz="2200" b="1" dirty="0">
                <a:solidFill>
                  <a:srgbClr val="EBEBEB"/>
                </a:solidFill>
                <a:latin typeface="Arial" panose="020B0604020202020204" pitchFamily="34" charset="0"/>
                <a:cs typeface="Arial" panose="020B0604020202020204" pitchFamily="34" charset="0"/>
              </a:rPr>
              <a:t/>
            </a:r>
            <a:br>
              <a:rPr lang="en-US" sz="2200" b="1" dirty="0">
                <a:solidFill>
                  <a:srgbClr val="EBEBEB"/>
                </a:solidFill>
                <a:latin typeface="Arial" panose="020B0604020202020204" pitchFamily="34" charset="0"/>
                <a:cs typeface="Arial" panose="020B0604020202020204" pitchFamily="34" charset="0"/>
              </a:rPr>
            </a:br>
            <a:r>
              <a:rPr lang="en-US" sz="2200" b="1" dirty="0" smtClean="0">
                <a:solidFill>
                  <a:srgbClr val="EBEBEB"/>
                </a:solidFill>
                <a:latin typeface="Arial" panose="020B0604020202020204" pitchFamily="34" charset="0"/>
                <a:cs typeface="Arial" panose="020B0604020202020204" pitchFamily="34" charset="0"/>
              </a:rPr>
              <a:t>May 22, </a:t>
            </a:r>
            <a:r>
              <a:rPr lang="en-US" sz="2200" b="1" dirty="0">
                <a:solidFill>
                  <a:srgbClr val="EBEBEB"/>
                </a:solidFill>
                <a:latin typeface="Arial" panose="020B0604020202020204" pitchFamily="34" charset="0"/>
                <a:cs typeface="Arial" panose="020B0604020202020204" pitchFamily="34" charset="0"/>
              </a:rPr>
              <a:t>2019</a:t>
            </a:r>
            <a:br>
              <a:rPr lang="en-US" sz="2200" b="1" dirty="0">
                <a:solidFill>
                  <a:srgbClr val="EBEBEB"/>
                </a:solidFill>
                <a:latin typeface="Arial" panose="020B0604020202020204" pitchFamily="34" charset="0"/>
                <a:cs typeface="Arial" panose="020B0604020202020204" pitchFamily="34" charset="0"/>
              </a:rPr>
            </a:br>
            <a:r>
              <a:rPr lang="en-US" sz="2200" b="1" dirty="0">
                <a:solidFill>
                  <a:srgbClr val="EBEBEB"/>
                </a:solidFill>
                <a:latin typeface="Arial" panose="020B0604020202020204" pitchFamily="34" charset="0"/>
                <a:cs typeface="Arial" panose="020B0604020202020204" pitchFamily="34" charset="0"/>
              </a:rPr>
              <a:t/>
            </a:r>
            <a:br>
              <a:rPr lang="en-US" sz="2200" b="1" dirty="0">
                <a:solidFill>
                  <a:srgbClr val="EBEBEB"/>
                </a:solidFill>
                <a:latin typeface="Arial" panose="020B0604020202020204" pitchFamily="34" charset="0"/>
                <a:cs typeface="Arial" panose="020B0604020202020204" pitchFamily="34" charset="0"/>
              </a:rPr>
            </a:br>
            <a:r>
              <a:rPr lang="en-US" sz="2200" b="1" dirty="0">
                <a:solidFill>
                  <a:srgbClr val="EBEBEB"/>
                </a:solidFill>
                <a:latin typeface="Arial" panose="020B0604020202020204" pitchFamily="34" charset="0"/>
                <a:cs typeface="Arial" panose="020B0604020202020204" pitchFamily="34" charset="0"/>
              </a:rPr>
              <a:t>Sarah MacGregor, President</a:t>
            </a:r>
            <a:r>
              <a:rPr lang="en-US" sz="2200" dirty="0">
                <a:solidFill>
                  <a:srgbClr val="EBEBEB"/>
                </a:solidFill>
                <a:latin typeface="Franklin Gothic Book" panose="020B0503020102020204" pitchFamily="34" charset="0"/>
              </a:rPr>
              <a:t/>
            </a:r>
            <a:br>
              <a:rPr lang="en-US" sz="2200" dirty="0">
                <a:solidFill>
                  <a:srgbClr val="EBEBEB"/>
                </a:solidFill>
                <a:latin typeface="Franklin Gothic Book" panose="020B0503020102020204" pitchFamily="34" charset="0"/>
              </a:rPr>
            </a:br>
            <a:endParaRPr lang="en-US" sz="2200" dirty="0">
              <a:solidFill>
                <a:srgbClr val="EBEBEB"/>
              </a:solidFill>
              <a:latin typeface="Franklin Gothic Book" panose="020B0503020102020204" pitchFamily="34" charset="0"/>
            </a:endParaRPr>
          </a:p>
        </p:txBody>
      </p:sp>
      <p:pic>
        <p:nvPicPr>
          <p:cNvPr id="8" name="Picture 107" descr="\\DRAGONSERVER\AllShare\dragon\Dragon Logo\Dragon Graphic Logo\Dragon Logo 2011.jpg">
            <a:extLst>
              <a:ext uri="{FF2B5EF4-FFF2-40B4-BE49-F238E27FC236}">
                <a16:creationId xmlns:a16="http://schemas.microsoft.com/office/drawing/2014/main" xmlns="" id="{977EDA43-E4BA-4B64-9139-0CD0E1470206}"/>
              </a:ext>
            </a:extLst>
          </p:cNvP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482890" y="2317684"/>
            <a:ext cx="4702997" cy="2222166"/>
          </a:xfrm>
          <a:prstGeom prst="rect">
            <a:avLst/>
          </a:prstGeom>
          <a:noFill/>
          <a:effectLst/>
          <a:scene3d>
            <a:camera prst="orthographicFront"/>
            <a:lightRig rig="threePt" dir="t"/>
          </a:scene3d>
          <a:sp3d>
            <a:bevelT w="0" h="0" prst="coolSlant"/>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4101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809550"/>
            <a:ext cx="2639490" cy="3048000"/>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 Arboviral</a:t>
            </a:r>
            <a:b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Map 2018</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09600" y="304800"/>
            <a:ext cx="3730090" cy="6057501"/>
          </a:xfrm>
        </p:spPr>
      </p:pic>
    </p:spTree>
    <p:extLst>
      <p:ext uri="{BB962C8B-B14F-4D97-AF65-F5344CB8AC3E}">
        <p14:creationId xmlns:p14="http://schemas.microsoft.com/office/powerpoint/2010/main" xmlns="" val="1591560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981200"/>
            <a:ext cx="3321580" cy="3962400"/>
          </a:xfrm>
        </p:spPr>
        <p:txBody>
          <a:bodyPr/>
          <a:lstStyle/>
          <a:p>
            <a:pPr algn="ctr"/>
            <a:r>
              <a:rPr lang="en-US" b="1" dirty="0" smtClean="0">
                <a:latin typeface="Arial" panose="020B0604020202020204" pitchFamily="34" charset="0"/>
                <a:cs typeface="Arial" panose="020B0604020202020204" pitchFamily="34" charset="0"/>
              </a:rPr>
              <a:t>NH EEE Serosurvey</a:t>
            </a:r>
            <a:endParaRPr lang="en-US"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304800"/>
            <a:ext cx="4537273" cy="6049698"/>
          </a:xfrm>
        </p:spPr>
      </p:pic>
    </p:spTree>
    <p:extLst>
      <p:ext uri="{BB962C8B-B14F-4D97-AF65-F5344CB8AC3E}">
        <p14:creationId xmlns:p14="http://schemas.microsoft.com/office/powerpoint/2010/main" xmlns="" val="3235728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2718"/>
            <a:ext cx="7543800" cy="1400530"/>
          </a:xfrm>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Eastern Equine Encephalitis Activity 2018</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609600" y="2052925"/>
            <a:ext cx="6929754" cy="4195481"/>
          </a:xfrm>
        </p:spPr>
        <p:txBody>
          <a:bodyPr/>
          <a:lstStyle/>
          <a:p>
            <a:r>
              <a:rPr lang="en-US" sz="2800" b="1" dirty="0">
                <a:latin typeface="Arial" panose="020B0604020202020204" pitchFamily="34" charset="0"/>
                <a:cs typeface="Arial" panose="020B0604020202020204" pitchFamily="34" charset="0"/>
              </a:rPr>
              <a:t>Newton		</a:t>
            </a:r>
            <a:r>
              <a:rPr lang="en-US" sz="2800" b="1" dirty="0" smtClean="0">
                <a:latin typeface="Arial" panose="020B0604020202020204" pitchFamily="34" charset="0"/>
                <a:cs typeface="Arial" panose="020B0604020202020204" pitchFamily="34" charset="0"/>
              </a:rPr>
              <a:t>			MEL </a:t>
            </a:r>
            <a:r>
              <a:rPr lang="en-US" sz="2800" b="1" dirty="0">
                <a:latin typeface="Arial" panose="020B0604020202020204" pitchFamily="34" charset="0"/>
                <a:cs typeface="Arial" panose="020B0604020202020204" pitchFamily="34" charset="0"/>
              </a:rPr>
              <a:t>9-13-18</a:t>
            </a:r>
          </a:p>
          <a:p>
            <a:r>
              <a:rPr lang="en-US" sz="2800" b="1" dirty="0">
                <a:latin typeface="Arial" panose="020B0604020202020204" pitchFamily="34" charset="0"/>
                <a:cs typeface="Arial" panose="020B0604020202020204" pitchFamily="34" charset="0"/>
              </a:rPr>
              <a:t>Sandown		</a:t>
            </a:r>
            <a:r>
              <a:rPr lang="en-US" sz="2800" b="1" dirty="0" smtClean="0">
                <a:latin typeface="Arial" panose="020B0604020202020204" pitchFamily="34" charset="0"/>
                <a:cs typeface="Arial" panose="020B0604020202020204" pitchFamily="34" charset="0"/>
              </a:rPr>
              <a:t>		MEL </a:t>
            </a:r>
            <a:r>
              <a:rPr lang="en-US" sz="2800" b="1" dirty="0">
                <a:latin typeface="Arial" panose="020B0604020202020204" pitchFamily="34" charset="0"/>
                <a:cs typeface="Arial" panose="020B0604020202020204" pitchFamily="34" charset="0"/>
              </a:rPr>
              <a:t>9-18-18</a:t>
            </a:r>
          </a:p>
          <a:p>
            <a:r>
              <a:rPr lang="en-US" sz="2800" b="1" dirty="0">
                <a:latin typeface="Arial" panose="020B0604020202020204" pitchFamily="34" charset="0"/>
                <a:cs typeface="Arial" panose="020B0604020202020204" pitchFamily="34" charset="0"/>
              </a:rPr>
              <a:t>Newton		</a:t>
            </a:r>
            <a:r>
              <a:rPr lang="en-US" sz="2800" b="1" dirty="0" smtClean="0">
                <a:latin typeface="Arial" panose="020B0604020202020204" pitchFamily="34" charset="0"/>
                <a:cs typeface="Arial" panose="020B0604020202020204" pitchFamily="34" charset="0"/>
              </a:rPr>
              <a:t>			MEL </a:t>
            </a:r>
            <a:r>
              <a:rPr lang="en-US" sz="2800" b="1" dirty="0">
                <a:latin typeface="Arial" panose="020B0604020202020204" pitchFamily="34" charset="0"/>
                <a:cs typeface="Arial" panose="020B0604020202020204" pitchFamily="34" charset="0"/>
              </a:rPr>
              <a:t>9-20-18</a:t>
            </a:r>
          </a:p>
          <a:p>
            <a:r>
              <a:rPr lang="en-US" sz="2800" b="1" dirty="0" smtClean="0">
                <a:latin typeface="Arial" panose="020B0604020202020204" pitchFamily="34" charset="0"/>
                <a:cs typeface="Arial" panose="020B0604020202020204" pitchFamily="34" charset="0"/>
              </a:rPr>
              <a:t>Manchester</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	MEL </a:t>
            </a:r>
            <a:r>
              <a:rPr lang="en-US" sz="2800" b="1" dirty="0">
                <a:latin typeface="Arial" panose="020B0604020202020204" pitchFamily="34" charset="0"/>
                <a:cs typeface="Arial" panose="020B0604020202020204" pitchFamily="34" charset="0"/>
              </a:rPr>
              <a:t>9-25-18</a:t>
            </a:r>
          </a:p>
          <a:p>
            <a:r>
              <a:rPr lang="en-US" sz="2800" b="1" dirty="0">
                <a:latin typeface="Arial" panose="020B0604020202020204" pitchFamily="34" charset="0"/>
                <a:cs typeface="Arial" panose="020B0604020202020204" pitchFamily="34" charset="0"/>
              </a:rPr>
              <a:t>Newton		</a:t>
            </a:r>
            <a:r>
              <a:rPr lang="en-US" sz="2800" b="1" dirty="0" smtClean="0">
                <a:latin typeface="Arial" panose="020B0604020202020204" pitchFamily="34" charset="0"/>
                <a:cs typeface="Arial" panose="020B0604020202020204" pitchFamily="34" charset="0"/>
              </a:rPr>
              <a:t>			MEL </a:t>
            </a:r>
            <a:r>
              <a:rPr lang="en-US" sz="2800" b="1" dirty="0">
                <a:latin typeface="Arial" panose="020B0604020202020204" pitchFamily="34" charset="0"/>
                <a:cs typeface="Arial" panose="020B0604020202020204" pitchFamily="34" charset="0"/>
              </a:rPr>
              <a:t>9-27-18</a:t>
            </a:r>
          </a:p>
          <a:p>
            <a:r>
              <a:rPr lang="en-US" sz="2800" b="1" dirty="0">
                <a:latin typeface="Arial" panose="020B0604020202020204" pitchFamily="34" charset="0"/>
                <a:cs typeface="Arial" panose="020B0604020202020204" pitchFamily="34" charset="0"/>
              </a:rPr>
              <a:t>Rye			</a:t>
            </a:r>
            <a:r>
              <a:rPr lang="en-US" sz="2800" b="1" dirty="0" smtClean="0">
                <a:latin typeface="Arial" panose="020B0604020202020204" pitchFamily="34" charset="0"/>
                <a:cs typeface="Arial" panose="020B0604020202020204" pitchFamily="34" charset="0"/>
              </a:rPr>
              <a:t>			MEL </a:t>
            </a:r>
            <a:r>
              <a:rPr lang="en-US" sz="2800" b="1" dirty="0">
                <a:latin typeface="Arial" panose="020B0604020202020204" pitchFamily="34" charset="0"/>
                <a:cs typeface="Arial" panose="020B0604020202020204" pitchFamily="34" charset="0"/>
              </a:rPr>
              <a:t>9-27-18</a:t>
            </a:r>
          </a:p>
          <a:p>
            <a:endParaRPr lang="en-US" dirty="0"/>
          </a:p>
        </p:txBody>
      </p:sp>
    </p:spTree>
    <p:extLst>
      <p:ext uri="{BB962C8B-B14F-4D97-AF65-F5344CB8AC3E}">
        <p14:creationId xmlns:p14="http://schemas.microsoft.com/office/powerpoint/2010/main" xmlns="" val="1684563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51844"/>
            <a:ext cx="9144000" cy="6953938"/>
          </a:xfrm>
        </p:spPr>
      </p:pic>
    </p:spTree>
    <p:extLst>
      <p:ext uri="{BB962C8B-B14F-4D97-AF65-F5344CB8AC3E}">
        <p14:creationId xmlns:p14="http://schemas.microsoft.com/office/powerpoint/2010/main" xmlns="" val="3420574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 Nile Virus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200400" y="1447800"/>
            <a:ext cx="5438274" cy="3458220"/>
          </a:xfrm>
        </p:spPr>
      </p:pic>
      <p:sp>
        <p:nvSpPr>
          <p:cNvPr id="6" name="TextBox 5"/>
          <p:cNvSpPr txBox="1"/>
          <p:nvPr/>
        </p:nvSpPr>
        <p:spPr>
          <a:xfrm>
            <a:off x="658327" y="1483895"/>
            <a:ext cx="1981200" cy="4247317"/>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First found in NH in 2000, the occurrence </a:t>
            </a:r>
            <a:r>
              <a:rPr lang="en-US" b="1" dirty="0">
                <a:latin typeface="Arial" panose="020B0604020202020204" pitchFamily="34" charset="0"/>
                <a:cs typeface="Arial" panose="020B0604020202020204" pitchFamily="34" charset="0"/>
              </a:rPr>
              <a:t>and spread of West Nile Virus may be the first in a series of exotic diseases imported due to the </a:t>
            </a:r>
            <a:r>
              <a:rPr lang="en-US" b="1" dirty="0" smtClean="0">
                <a:latin typeface="Arial" panose="020B0604020202020204" pitchFamily="34" charset="0"/>
                <a:cs typeface="Arial" panose="020B0604020202020204" pitchFamily="34" charset="0"/>
              </a:rPr>
              <a:t>global increase </a:t>
            </a:r>
            <a:r>
              <a:rPr lang="en-US" b="1" dirty="0">
                <a:latin typeface="Arial" panose="020B0604020202020204" pitchFamily="34" charset="0"/>
                <a:cs typeface="Arial" panose="020B0604020202020204" pitchFamily="34" charset="0"/>
              </a:rPr>
              <a:t>in </a:t>
            </a:r>
            <a:r>
              <a:rPr lang="en-US" b="1" dirty="0" smtClean="0">
                <a:latin typeface="Arial" panose="020B0604020202020204" pitchFamily="34" charset="0"/>
                <a:cs typeface="Arial" panose="020B0604020202020204" pitchFamily="34" charset="0"/>
              </a:rPr>
              <a:t>international travel and trade and climate change</a:t>
            </a:r>
            <a:endParaRPr lang="en-US" b="1" dirty="0">
              <a:latin typeface="Arial" panose="020B0604020202020204" pitchFamily="34" charset="0"/>
              <a:cs typeface="Arial" panose="020B0604020202020204" pitchFamily="34" charset="0"/>
            </a:endParaRPr>
          </a:p>
        </p:txBody>
      </p:sp>
      <p:sp>
        <p:nvSpPr>
          <p:cNvPr id="7" name="TextBox 6"/>
          <p:cNvSpPr txBox="1"/>
          <p:nvPr/>
        </p:nvSpPr>
        <p:spPr>
          <a:xfrm>
            <a:off x="3429000" y="5254771"/>
            <a:ext cx="4981074" cy="646331"/>
          </a:xfrm>
          <a:prstGeom prst="rect">
            <a:avLst/>
          </a:prstGeom>
          <a:noFill/>
        </p:spPr>
        <p:txBody>
          <a:bodyPr wrap="square" rtlCol="0">
            <a:spAutoFit/>
          </a:bodyPr>
          <a:lstStyle/>
          <a:p>
            <a:pPr algn="just"/>
            <a:r>
              <a:rPr lang="en-US" b="1" dirty="0" smtClean="0">
                <a:latin typeface="Arial" panose="020B0604020202020204" pitchFamily="34" charset="0"/>
                <a:cs typeface="Arial" panose="020B0604020202020204" pitchFamily="34" charset="0"/>
              </a:rPr>
              <a:t>New Hampshire was the only state in the U.S.  </a:t>
            </a:r>
            <a:r>
              <a:rPr lang="en-US" b="1" dirty="0">
                <a:latin typeface="Arial" panose="020B0604020202020204" pitchFamily="34" charset="0"/>
                <a:cs typeface="Arial" panose="020B0604020202020204" pitchFamily="34" charset="0"/>
              </a:rPr>
              <a:t>i</a:t>
            </a:r>
            <a:r>
              <a:rPr lang="en-US" b="1" dirty="0" smtClean="0">
                <a:latin typeface="Arial" panose="020B0604020202020204" pitchFamily="34" charset="0"/>
                <a:cs typeface="Arial" panose="020B0604020202020204" pitchFamily="34" charset="0"/>
              </a:rPr>
              <a:t>n 2018 without a human case of WNV.</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63181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WNV 2018</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27700" y="1447800"/>
            <a:ext cx="6944700" cy="5029199"/>
          </a:xfrm>
        </p:spPr>
        <p:txBody>
          <a:bodyPr>
            <a:normAutofit/>
          </a:bodyPr>
          <a:lstStyle/>
          <a:p>
            <a:r>
              <a:rPr lang="en-US" b="1" dirty="0" smtClean="0">
                <a:latin typeface="Arial" panose="020B0604020202020204" pitchFamily="34" charset="0"/>
                <a:cs typeface="Arial" panose="020B0604020202020204" pitchFamily="34" charset="0"/>
              </a:rPr>
              <a:t>NH- 32 mosquito samples tested positive</a:t>
            </a:r>
          </a:p>
          <a:p>
            <a:pPr lvl="1"/>
            <a:r>
              <a:rPr lang="en-US" b="1" dirty="0" smtClean="0">
                <a:latin typeface="Arial" panose="020B0604020202020204" pitchFamily="34" charset="0"/>
                <a:cs typeface="Arial" panose="020B0604020202020204" pitchFamily="34" charset="0"/>
              </a:rPr>
              <a:t>4 animal cases (birds)</a:t>
            </a:r>
          </a:p>
          <a:p>
            <a:pPr lvl="1"/>
            <a:r>
              <a:rPr lang="en-US" b="1" dirty="0" smtClean="0">
                <a:latin typeface="Arial" panose="020B0604020202020204" pitchFamily="34" charset="0"/>
                <a:cs typeface="Arial" panose="020B0604020202020204" pitchFamily="34" charset="0"/>
              </a:rPr>
              <a:t>No human cases</a:t>
            </a:r>
          </a:p>
          <a:p>
            <a:r>
              <a:rPr lang="en-US" b="1" dirty="0" smtClean="0">
                <a:latin typeface="Arial" panose="020B0604020202020204" pitchFamily="34" charset="0"/>
                <a:cs typeface="Arial" panose="020B0604020202020204" pitchFamily="34" charset="0"/>
              </a:rPr>
              <a:t>MA- 579 mosquito samples tested positive </a:t>
            </a:r>
          </a:p>
          <a:p>
            <a:pPr lvl="1"/>
            <a:r>
              <a:rPr lang="en-US" b="1" dirty="0" smtClean="0">
                <a:latin typeface="Arial" panose="020B0604020202020204" pitchFamily="34" charset="0"/>
                <a:cs typeface="Arial" panose="020B0604020202020204" pitchFamily="34" charset="0"/>
              </a:rPr>
              <a:t>2 animal cases (horse &amp; alpaca)</a:t>
            </a:r>
          </a:p>
          <a:p>
            <a:pPr lvl="1"/>
            <a:r>
              <a:rPr lang="en-US" b="1" dirty="0" smtClean="0">
                <a:latin typeface="Arial" panose="020B0604020202020204" pitchFamily="34" charset="0"/>
                <a:cs typeface="Arial" panose="020B0604020202020204" pitchFamily="34" charset="0"/>
              </a:rPr>
              <a:t>49 human cases</a:t>
            </a:r>
          </a:p>
          <a:p>
            <a:r>
              <a:rPr lang="en-US" b="1" dirty="0" smtClean="0">
                <a:latin typeface="Arial" panose="020B0604020202020204" pitchFamily="34" charset="0"/>
                <a:cs typeface="Arial" panose="020B0604020202020204" pitchFamily="34" charset="0"/>
              </a:rPr>
              <a:t>ME- 4 mosquito samples tested positive</a:t>
            </a:r>
          </a:p>
          <a:p>
            <a:pPr lvl="1"/>
            <a:r>
              <a:rPr lang="en-US" b="1" dirty="0" smtClean="0">
                <a:latin typeface="Arial" panose="020B0604020202020204" pitchFamily="34" charset="0"/>
                <a:cs typeface="Arial" panose="020B0604020202020204" pitchFamily="34" charset="0"/>
              </a:rPr>
              <a:t>1 animal cases (horse)</a:t>
            </a:r>
          </a:p>
          <a:p>
            <a:pPr lvl="1"/>
            <a:r>
              <a:rPr lang="en-US" b="1" dirty="0" smtClean="0">
                <a:latin typeface="Arial" panose="020B0604020202020204" pitchFamily="34" charset="0"/>
                <a:cs typeface="Arial" panose="020B0604020202020204" pitchFamily="34" charset="0"/>
              </a:rPr>
              <a:t>2 human cases</a:t>
            </a:r>
          </a:p>
          <a:p>
            <a:r>
              <a:rPr lang="en-US" b="1" dirty="0" smtClean="0">
                <a:latin typeface="Arial" panose="020B0604020202020204" pitchFamily="34" charset="0"/>
                <a:cs typeface="Arial" panose="020B0604020202020204" pitchFamily="34" charset="0"/>
              </a:rPr>
              <a:t>VT- 157 mosquito samples tested positive</a:t>
            </a:r>
          </a:p>
          <a:p>
            <a:pPr lvl="1"/>
            <a:r>
              <a:rPr lang="en-US" b="1" dirty="0" smtClean="0">
                <a:latin typeface="Arial" panose="020B0604020202020204" pitchFamily="34" charset="0"/>
                <a:cs typeface="Arial" panose="020B0604020202020204" pitchFamily="34" charset="0"/>
              </a:rPr>
              <a:t>4 animal cases (horses &amp; </a:t>
            </a:r>
            <a:r>
              <a:rPr lang="en-US" b="1" dirty="0">
                <a:latin typeface="Arial" panose="020B0604020202020204" pitchFamily="34" charset="0"/>
                <a:cs typeface="Arial" panose="020B0604020202020204" pitchFamily="34" charset="0"/>
              </a:rPr>
              <a:t>b</a:t>
            </a:r>
            <a:r>
              <a:rPr lang="en-US" b="1" dirty="0" smtClean="0">
                <a:latin typeface="Arial" panose="020B0604020202020204" pitchFamily="34" charset="0"/>
                <a:cs typeface="Arial" panose="020B0604020202020204" pitchFamily="34" charset="0"/>
              </a:rPr>
              <a:t>irds)</a:t>
            </a:r>
          </a:p>
          <a:p>
            <a:pPr lvl="1"/>
            <a:r>
              <a:rPr lang="en-US" b="1" dirty="0" smtClean="0">
                <a:latin typeface="Arial" panose="020B0604020202020204" pitchFamily="34" charset="0"/>
                <a:cs typeface="Arial" panose="020B0604020202020204" pitchFamily="34" charset="0"/>
              </a:rPr>
              <a:t>1 human case</a:t>
            </a:r>
          </a:p>
          <a:p>
            <a:endParaRPr lang="en-US" dirty="0" smtClean="0"/>
          </a:p>
          <a:p>
            <a:endParaRPr lang="en-US" dirty="0"/>
          </a:p>
        </p:txBody>
      </p:sp>
    </p:spTree>
    <p:extLst>
      <p:ext uri="{BB962C8B-B14F-4D97-AF65-F5344CB8AC3E}">
        <p14:creationId xmlns:p14="http://schemas.microsoft.com/office/powerpoint/2010/main" xmlns="" val="79769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295400" y="204274"/>
            <a:ext cx="6168490" cy="918882"/>
          </a:xfrm>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 Nile Virus NH</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152400" y="1108869"/>
            <a:ext cx="3897213" cy="5486400"/>
          </a:xfrm>
        </p:spPr>
        <p:txBody>
          <a:bodyPr>
            <a:normAutofit fontScale="77500" lnSpcReduction="20000"/>
          </a:bodyPr>
          <a:lstStyle/>
          <a:p>
            <a:pPr marL="36576" lvl="0" indent="0">
              <a:buClr>
                <a:srgbClr val="455F51">
                  <a:lumMod val="40000"/>
                  <a:lumOff val="60000"/>
                </a:srgbClr>
              </a:buClr>
              <a:buNone/>
            </a:pPr>
            <a:r>
              <a:rPr lang="en-US" sz="1200" dirty="0">
                <a:solidFill>
                  <a:prstClr val="white"/>
                </a:solidFill>
                <a:latin typeface="Arial" panose="020B0604020202020204" pitchFamily="34" charset="0"/>
                <a:cs typeface="Arial" panose="020B0604020202020204" pitchFamily="34" charset="0"/>
              </a:rPr>
              <a:t>		     </a:t>
            </a:r>
          </a:p>
          <a:p>
            <a:pPr>
              <a:lnSpc>
                <a:spcPct val="120000"/>
              </a:lnSpc>
            </a:pPr>
            <a:r>
              <a:rPr lang="en-US" b="1" dirty="0">
                <a:latin typeface="Arial" panose="020B0604020202020204" pitchFamily="34" charset="0"/>
                <a:cs typeface="Arial" panose="020B0604020202020204" pitchFamily="34" charset="0"/>
              </a:rPr>
              <a:t>Manchester			</a:t>
            </a:r>
            <a:r>
              <a:rPr lang="en-US" b="1" dirty="0" smtClean="0">
                <a:latin typeface="Arial" panose="020B0604020202020204" pitchFamily="34" charset="0"/>
                <a:cs typeface="Arial" panose="020B0604020202020204" pitchFamily="34" charset="0"/>
              </a:rPr>
              <a:t>PIP	7-16-18 	</a:t>
            </a:r>
          </a:p>
          <a:p>
            <a:r>
              <a:rPr lang="en-US" b="1" dirty="0" smtClean="0">
                <a:latin typeface="Arial" panose="020B0604020202020204" pitchFamily="34" charset="0"/>
                <a:cs typeface="Arial" panose="020B0604020202020204" pitchFamily="34" charset="0"/>
              </a:rPr>
              <a:t>Manchester			PIP	8-7-18</a:t>
            </a:r>
          </a:p>
          <a:p>
            <a:r>
              <a:rPr lang="en-US" b="1" dirty="0" smtClean="0">
                <a:latin typeface="Arial" panose="020B0604020202020204" pitchFamily="34" charset="0"/>
                <a:cs typeface="Arial" panose="020B0604020202020204" pitchFamily="34" charset="0"/>
              </a:rPr>
              <a:t>Salem</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PER</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8-9-18</a:t>
            </a:r>
          </a:p>
          <a:p>
            <a:r>
              <a:rPr lang="en-US" b="1" dirty="0" smtClean="0">
                <a:latin typeface="Arial" panose="020B0604020202020204" pitchFamily="34" charset="0"/>
                <a:cs typeface="Arial" panose="020B0604020202020204" pitchFamily="34" charset="0"/>
              </a:rPr>
              <a:t>Manchester			PER	8-13-18</a:t>
            </a:r>
          </a:p>
          <a:p>
            <a:r>
              <a:rPr lang="en-US" b="1" dirty="0" smtClean="0">
                <a:latin typeface="Arial" panose="020B0604020202020204" pitchFamily="34" charset="0"/>
                <a:cs typeface="Arial" panose="020B0604020202020204" pitchFamily="34" charset="0"/>
              </a:rPr>
              <a:t>Manchester			PIP	8-13-18</a:t>
            </a:r>
          </a:p>
          <a:p>
            <a:r>
              <a:rPr lang="en-US" b="1" dirty="0" smtClean="0">
                <a:latin typeface="Arial" panose="020B0604020202020204" pitchFamily="34" charset="0"/>
                <a:cs typeface="Arial" panose="020B0604020202020204" pitchFamily="34" charset="0"/>
              </a:rPr>
              <a:t>Manchester			CIN	8-13-18</a:t>
            </a:r>
          </a:p>
          <a:p>
            <a:r>
              <a:rPr lang="en-US" b="1" dirty="0" smtClean="0">
                <a:latin typeface="Arial" panose="020B0604020202020204" pitchFamily="34" charset="0"/>
                <a:cs typeface="Arial" panose="020B0604020202020204" pitchFamily="34" charset="0"/>
              </a:rPr>
              <a:t>Manchester			PIP	8-14-18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Nashua			</a:t>
            </a:r>
            <a:r>
              <a:rPr lang="en-US" b="1" dirty="0" smtClean="0">
                <a:latin typeface="Arial" panose="020B0604020202020204" pitchFamily="34" charset="0"/>
                <a:cs typeface="Arial" panose="020B0604020202020204" pitchFamily="34" charset="0"/>
              </a:rPr>
              <a:t>PIP	8-16-18</a:t>
            </a:r>
          </a:p>
          <a:p>
            <a:r>
              <a:rPr lang="en-US" b="1" dirty="0" smtClean="0">
                <a:latin typeface="Arial" panose="020B0604020202020204" pitchFamily="34" charset="0"/>
                <a:cs typeface="Arial" panose="020B0604020202020204" pitchFamily="34" charset="0"/>
              </a:rPr>
              <a:t>Keene				SAL	8-16-18</a:t>
            </a:r>
          </a:p>
          <a:p>
            <a:r>
              <a:rPr lang="en-US" b="1" dirty="0" smtClean="0">
                <a:latin typeface="Arial" panose="020B0604020202020204" pitchFamily="34" charset="0"/>
                <a:cs typeface="Arial" panose="020B0604020202020204" pitchFamily="34" charset="0"/>
              </a:rPr>
              <a:t>Manchester			PIP	8-20-18</a:t>
            </a:r>
          </a:p>
          <a:p>
            <a:r>
              <a:rPr lang="en-US" b="1" dirty="0" smtClean="0">
                <a:latin typeface="Arial" panose="020B0604020202020204" pitchFamily="34" charset="0"/>
                <a:cs typeface="Arial" panose="020B0604020202020204" pitchFamily="34" charset="0"/>
              </a:rPr>
              <a:t>Manchester			CAN	8-22-18</a:t>
            </a:r>
          </a:p>
          <a:p>
            <a:r>
              <a:rPr lang="en-US" b="1" dirty="0" smtClean="0">
                <a:latin typeface="Arial" panose="020B0604020202020204" pitchFamily="34" charset="0"/>
                <a:cs typeface="Arial" panose="020B0604020202020204" pitchFamily="34" charset="0"/>
              </a:rPr>
              <a:t>Manchester			PFR	8-22-18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No. Hampton		</a:t>
            </a:r>
            <a:r>
              <a:rPr lang="en-US" b="1" dirty="0" smtClean="0">
                <a:latin typeface="Arial" panose="020B0604020202020204" pitchFamily="34" charset="0"/>
                <a:cs typeface="Arial" panose="020B0604020202020204" pitchFamily="34" charset="0"/>
              </a:rPr>
              <a:t>PIP	8-28-18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Rye				</a:t>
            </a:r>
            <a:r>
              <a:rPr lang="en-US" b="1" dirty="0" smtClean="0">
                <a:latin typeface="Arial" panose="020B0604020202020204" pitchFamily="34" charset="0"/>
                <a:cs typeface="Arial" panose="020B0604020202020204" pitchFamily="34" charset="0"/>
              </a:rPr>
              <a:t>SAL	8-28-18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Nashua			</a:t>
            </a:r>
            <a:r>
              <a:rPr lang="en-US" b="1" dirty="0" smtClean="0">
                <a:latin typeface="Arial" panose="020B0604020202020204" pitchFamily="34" charset="0"/>
                <a:cs typeface="Arial" panose="020B0604020202020204" pitchFamily="34" charset="0"/>
              </a:rPr>
              <a:t>PIP	8-30-18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Nashua			</a:t>
            </a:r>
            <a:r>
              <a:rPr lang="en-US" b="1" dirty="0" smtClean="0">
                <a:latin typeface="Arial" panose="020B0604020202020204" pitchFamily="34" charset="0"/>
                <a:cs typeface="Arial" panose="020B0604020202020204" pitchFamily="34" charset="0"/>
              </a:rPr>
              <a:t>PIP	8-30-18</a:t>
            </a:r>
            <a:endParaRPr lang="en-US" b="1" dirty="0">
              <a:latin typeface="Arial" panose="020B0604020202020204" pitchFamily="34" charset="0"/>
              <a:cs typeface="Arial" panose="020B0604020202020204" pitchFamily="34" charset="0"/>
            </a:endParaRPr>
          </a:p>
          <a:p>
            <a:pPr marL="0" indent="0">
              <a:buNone/>
            </a:pPr>
            <a:endParaRPr lang="en-US" b="1" dirty="0"/>
          </a:p>
        </p:txBody>
      </p:sp>
      <p:sp>
        <p:nvSpPr>
          <p:cNvPr id="6" name="Content Placeholder 5"/>
          <p:cNvSpPr>
            <a:spLocks noGrp="1"/>
          </p:cNvSpPr>
          <p:nvPr>
            <p:ph sz="quarter" idx="4"/>
          </p:nvPr>
        </p:nvSpPr>
        <p:spPr>
          <a:xfrm>
            <a:off x="4343400" y="1371600"/>
            <a:ext cx="4572000" cy="4884738"/>
          </a:xfrm>
        </p:spPr>
        <p:txBody>
          <a:bodyPr>
            <a:normAutofit fontScale="77500" lnSpcReduction="20000"/>
          </a:bodyPr>
          <a:lstStyle/>
          <a:p>
            <a:r>
              <a:rPr lang="en-US" b="1" dirty="0">
                <a:latin typeface="Arial" panose="020B0604020202020204" pitchFamily="34" charset="0"/>
                <a:cs typeface="Arial" panose="020B0604020202020204" pitchFamily="34" charset="0"/>
              </a:rPr>
              <a:t>Londonderry		</a:t>
            </a:r>
            <a:r>
              <a:rPr lang="en-US" b="1" dirty="0" smtClean="0">
                <a:latin typeface="Arial" panose="020B0604020202020204" pitchFamily="34" charset="0"/>
                <a:cs typeface="Arial" panose="020B0604020202020204" pitchFamily="34" charset="0"/>
              </a:rPr>
              <a:t>SAL	9-4-18</a:t>
            </a:r>
          </a:p>
          <a:p>
            <a:r>
              <a:rPr lang="en-US" b="1" dirty="0" smtClean="0">
                <a:latin typeface="Arial" panose="020B0604020202020204" pitchFamily="34" charset="0"/>
                <a:cs typeface="Arial" panose="020B0604020202020204" pitchFamily="34" charset="0"/>
              </a:rPr>
              <a:t>Manchester			PER	910-18</a:t>
            </a:r>
          </a:p>
          <a:p>
            <a:r>
              <a:rPr lang="en-US" b="1" dirty="0" smtClean="0">
                <a:latin typeface="Arial" panose="020B0604020202020204" pitchFamily="34" charset="0"/>
                <a:cs typeface="Arial" panose="020B0604020202020204" pitchFamily="34" charset="0"/>
              </a:rPr>
              <a:t>Londonderry</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SAL	9-11-18</a:t>
            </a:r>
          </a:p>
          <a:p>
            <a:r>
              <a:rPr lang="en-US" b="1" dirty="0" smtClean="0">
                <a:latin typeface="Arial" panose="020B0604020202020204" pitchFamily="34" charset="0"/>
                <a:cs typeface="Arial" panose="020B0604020202020204" pitchFamily="34" charset="0"/>
              </a:rPr>
              <a:t>Raymond</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MEL	9-11-18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Candia			</a:t>
            </a:r>
            <a:r>
              <a:rPr lang="en-US" b="1" dirty="0" smtClean="0">
                <a:latin typeface="Arial" panose="020B0604020202020204" pitchFamily="34" charset="0"/>
                <a:cs typeface="Arial" panose="020B0604020202020204" pitchFamily="34" charset="0"/>
              </a:rPr>
              <a:t>MEL	9-11-18</a:t>
            </a:r>
          </a:p>
          <a:p>
            <a:r>
              <a:rPr lang="en-US" b="1" dirty="0" smtClean="0">
                <a:latin typeface="Arial" panose="020B0604020202020204" pitchFamily="34" charset="0"/>
                <a:cs typeface="Arial" panose="020B0604020202020204" pitchFamily="34" charset="0"/>
              </a:rPr>
              <a:t>Candia</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MEL	9-11-18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Candia			</a:t>
            </a:r>
            <a:r>
              <a:rPr lang="en-US" b="1" dirty="0" smtClean="0">
                <a:latin typeface="Arial" panose="020B0604020202020204" pitchFamily="34" charset="0"/>
                <a:cs typeface="Arial" panose="020B0604020202020204" pitchFamily="34" charset="0"/>
              </a:rPr>
              <a:t>CIN	9-11-18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Sandown			</a:t>
            </a:r>
            <a:r>
              <a:rPr lang="en-US" b="1" dirty="0" smtClean="0">
                <a:latin typeface="Arial" panose="020B0604020202020204" pitchFamily="34" charset="0"/>
                <a:cs typeface="Arial" panose="020B0604020202020204" pitchFamily="34" charset="0"/>
              </a:rPr>
              <a:t>MEL	9-11-18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Kingston			</a:t>
            </a:r>
            <a:r>
              <a:rPr lang="en-US" b="1" dirty="0" smtClean="0">
                <a:latin typeface="Arial" panose="020B0604020202020204" pitchFamily="34" charset="0"/>
                <a:cs typeface="Arial" panose="020B0604020202020204" pitchFamily="34" charset="0"/>
              </a:rPr>
              <a:t>RES	9-13-18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Newton		</a:t>
            </a:r>
            <a:r>
              <a:rPr lang="en-US" b="1" dirty="0" smtClean="0">
                <a:latin typeface="Arial" panose="020B0604020202020204" pitchFamily="34" charset="0"/>
                <a:cs typeface="Arial" panose="020B0604020202020204" pitchFamily="34" charset="0"/>
              </a:rPr>
              <a:t>	MEL	9-13-18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Portsmouth		</a:t>
            </a:r>
            <a:r>
              <a:rPr lang="en-US" b="1" dirty="0" smtClean="0">
                <a:latin typeface="Arial" panose="020B0604020202020204" pitchFamily="34" charset="0"/>
                <a:cs typeface="Arial" panose="020B0604020202020204" pitchFamily="34" charset="0"/>
              </a:rPr>
              <a:t>	MEL	9-18-18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Rye				</a:t>
            </a:r>
            <a:r>
              <a:rPr lang="en-US" b="1" dirty="0" smtClean="0">
                <a:latin typeface="Arial" panose="020B0604020202020204" pitchFamily="34" charset="0"/>
                <a:cs typeface="Arial" panose="020B0604020202020204" pitchFamily="34" charset="0"/>
              </a:rPr>
              <a:t>MEL	9-18-18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Rye				</a:t>
            </a:r>
            <a:r>
              <a:rPr lang="en-US" b="1" dirty="0" smtClean="0">
                <a:latin typeface="Arial" panose="020B0604020202020204" pitchFamily="34" charset="0"/>
                <a:cs typeface="Arial" panose="020B0604020202020204" pitchFamily="34" charset="0"/>
              </a:rPr>
              <a:t>SAL	9-18-18</a:t>
            </a:r>
          </a:p>
          <a:p>
            <a:r>
              <a:rPr lang="en-US" b="1" dirty="0" smtClean="0">
                <a:latin typeface="Arial" panose="020B0604020202020204" pitchFamily="34" charset="0"/>
                <a:cs typeface="Arial" panose="020B0604020202020204" pitchFamily="34" charset="0"/>
              </a:rPr>
              <a:t>Kensington			RES	9-18-18</a:t>
            </a:r>
          </a:p>
          <a:p>
            <a:r>
              <a:rPr lang="en-US" b="1" dirty="0" smtClean="0">
                <a:latin typeface="Arial" panose="020B0604020202020204" pitchFamily="34" charset="0"/>
                <a:cs typeface="Arial" panose="020B0604020202020204" pitchFamily="34" charset="0"/>
              </a:rPr>
              <a:t>Keene				PIP	9-27-18</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Newton			</a:t>
            </a:r>
            <a:r>
              <a:rPr lang="en-US" b="1" dirty="0" smtClean="0">
                <a:latin typeface="Arial" panose="020B0604020202020204" pitchFamily="34" charset="0"/>
                <a:cs typeface="Arial" panose="020B0604020202020204" pitchFamily="34" charset="0"/>
              </a:rPr>
              <a:t>MEL	10-4-18</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64406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Jamestown Canyon Virus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827700" y="1600200"/>
            <a:ext cx="7630500" cy="4648207"/>
          </a:xfrm>
        </p:spPr>
        <p:txBody>
          <a:bodyPr/>
          <a:lstStyle/>
          <a:p>
            <a:r>
              <a:rPr lang="en-US" sz="2400" dirty="0" smtClean="0">
                <a:latin typeface="Arial" panose="020B0604020202020204" pitchFamily="34" charset="0"/>
                <a:cs typeface="Arial" panose="020B0604020202020204" pitchFamily="34" charset="0"/>
              </a:rPr>
              <a:t>First found in 1961 in Colorado</a:t>
            </a:r>
          </a:p>
          <a:p>
            <a:r>
              <a:rPr lang="en-US" sz="2400" dirty="0" smtClean="0">
                <a:latin typeface="Arial" panose="020B0604020202020204" pitchFamily="34" charset="0"/>
                <a:cs typeface="Arial" panose="020B0604020202020204" pitchFamily="34" charset="0"/>
              </a:rPr>
              <a:t>Considered a rare emerging disease</a:t>
            </a:r>
          </a:p>
          <a:p>
            <a:r>
              <a:rPr lang="en-US" sz="2400" dirty="0" smtClean="0">
                <a:latin typeface="Arial" panose="020B0604020202020204" pitchFamily="34" charset="0"/>
                <a:cs typeface="Arial" panose="020B0604020202020204" pitchFamily="34" charset="0"/>
              </a:rPr>
              <a:t>Amplification host White-tailed Deer</a:t>
            </a:r>
          </a:p>
          <a:p>
            <a:r>
              <a:rPr lang="en-US" sz="2400" dirty="0" smtClean="0">
                <a:latin typeface="Arial" panose="020B0604020202020204" pitchFamily="34" charset="0"/>
                <a:cs typeface="Arial" panose="020B0604020202020204" pitchFamily="34" charset="0"/>
              </a:rPr>
              <a:t>Sudden onset of flu-like symptoms with a fever</a:t>
            </a:r>
          </a:p>
          <a:p>
            <a:r>
              <a:rPr lang="en-US" sz="2400" dirty="0" smtClean="0">
                <a:latin typeface="Arial" panose="020B0604020202020204" pitchFamily="34" charset="0"/>
                <a:cs typeface="Arial" panose="020B0604020202020204" pitchFamily="34" charset="0"/>
              </a:rPr>
              <a:t>Onset April to September</a:t>
            </a:r>
          </a:p>
          <a:p>
            <a:r>
              <a:rPr lang="en-US" sz="2400" dirty="0" smtClean="0">
                <a:latin typeface="Arial" panose="020B0604020202020204" pitchFamily="34" charset="0"/>
                <a:cs typeface="Arial" panose="020B0604020202020204" pitchFamily="34" charset="0"/>
              </a:rPr>
              <a:t>Majority of cases have been in males</a:t>
            </a:r>
          </a:p>
          <a:p>
            <a:r>
              <a:rPr lang="en-US" sz="2400" dirty="0" smtClean="0">
                <a:latin typeface="Arial" panose="020B0604020202020204" pitchFamily="34" charset="0"/>
                <a:cs typeface="Arial" panose="020B0604020202020204" pitchFamily="34" charset="0"/>
              </a:rPr>
              <a:t>Median age of 48</a:t>
            </a:r>
          </a:p>
          <a:p>
            <a:r>
              <a:rPr lang="en-US" sz="2400" dirty="0" smtClean="0">
                <a:latin typeface="Arial" panose="020B0604020202020204" pitchFamily="34" charset="0"/>
                <a:cs typeface="Arial" panose="020B0604020202020204" pitchFamily="34" charset="0"/>
              </a:rPr>
              <a:t>Humans are dead end hosts</a:t>
            </a:r>
          </a:p>
          <a:p>
            <a:endParaRPr lang="en-US" sz="24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xmlns="" val="2551562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Jamestown Canyon Virus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sz="half" idx="1"/>
          </p:nvPr>
        </p:nvPicPr>
        <p:blipFill>
          <a:blip r:embed="rId2" cstate="print"/>
          <a:stretch>
            <a:fillRect/>
          </a:stretch>
        </p:blipFill>
        <p:spPr>
          <a:xfrm>
            <a:off x="2569572" y="1607058"/>
            <a:ext cx="6345828" cy="4260342"/>
          </a:xfrm>
          <a:prstGeom prst="rect">
            <a:avLst/>
          </a:prstGeom>
          <a:effectLst>
            <a:glow rad="63500">
              <a:schemeClr val="accent2">
                <a:satMod val="175000"/>
                <a:alpha val="40000"/>
              </a:schemeClr>
            </a:glow>
            <a:softEdge rad="88900"/>
          </a:effectLst>
        </p:spPr>
      </p:pic>
      <p:sp>
        <p:nvSpPr>
          <p:cNvPr id="6" name="Content Placeholder 5"/>
          <p:cNvSpPr>
            <a:spLocks noGrp="1"/>
          </p:cNvSpPr>
          <p:nvPr>
            <p:ph sz="half" idx="2"/>
          </p:nvPr>
        </p:nvSpPr>
        <p:spPr>
          <a:xfrm>
            <a:off x="228600" y="1607058"/>
            <a:ext cx="2340971" cy="4793742"/>
          </a:xfrm>
        </p:spPr>
        <p:txBody>
          <a:bodyPr>
            <a:normAutofit/>
          </a:bodyPr>
          <a:lstStyle/>
          <a:p>
            <a:r>
              <a:rPr lang="en-US" b="1" dirty="0">
                <a:latin typeface="Arial" panose="020B0604020202020204" pitchFamily="34" charset="0"/>
                <a:cs typeface="Arial" panose="020B0604020202020204" pitchFamily="34" charset="0"/>
              </a:rPr>
              <a:t>U.S.-166 cases detected from </a:t>
            </a:r>
            <a:r>
              <a:rPr lang="en-US" b="1" dirty="0" smtClean="0">
                <a:latin typeface="Arial" panose="020B0604020202020204" pitchFamily="34" charset="0"/>
                <a:cs typeface="Arial" panose="020B0604020202020204" pitchFamily="34" charset="0"/>
              </a:rPr>
              <a:t>2004-2018</a:t>
            </a:r>
          </a:p>
          <a:p>
            <a:r>
              <a:rPr lang="en-US" b="1" dirty="0" smtClean="0">
                <a:latin typeface="Arial" panose="020B0604020202020204" pitchFamily="34" charset="0"/>
                <a:cs typeface="Arial" panose="020B0604020202020204" pitchFamily="34" charset="0"/>
              </a:rPr>
              <a:t>NH - First </a:t>
            </a:r>
            <a:r>
              <a:rPr lang="en-US" b="1" dirty="0">
                <a:latin typeface="Arial" panose="020B0604020202020204" pitchFamily="34" charset="0"/>
                <a:cs typeface="Arial" panose="020B0604020202020204" pitchFamily="34" charset="0"/>
              </a:rPr>
              <a:t>detected in </a:t>
            </a:r>
            <a:r>
              <a:rPr lang="en-US" b="1" dirty="0" smtClean="0">
                <a:latin typeface="Arial" panose="020B0604020202020204" pitchFamily="34" charset="0"/>
                <a:cs typeface="Arial" panose="020B0604020202020204" pitchFamily="34" charset="0"/>
              </a:rPr>
              <a:t>2013</a:t>
            </a:r>
          </a:p>
          <a:p>
            <a:r>
              <a:rPr lang="en-US" b="1" dirty="0">
                <a:latin typeface="Arial" panose="020B0604020202020204" pitchFamily="34" charset="0"/>
                <a:cs typeface="Arial" panose="020B0604020202020204" pitchFamily="34" charset="0"/>
              </a:rPr>
              <a:t>Seven cases of JCV and one Death in </a:t>
            </a:r>
            <a:r>
              <a:rPr lang="en-US" b="1" dirty="0" smtClean="0">
                <a:latin typeface="Arial" panose="020B0604020202020204" pitchFamily="34" charset="0"/>
                <a:cs typeface="Arial" panose="020B0604020202020204" pitchFamily="34" charset="0"/>
              </a:rPr>
              <a:t>NH</a:t>
            </a:r>
          </a:p>
          <a:p>
            <a:r>
              <a:rPr lang="en-US" b="1" dirty="0" smtClean="0">
                <a:latin typeface="Arial" panose="020B0604020202020204" pitchFamily="34" charset="0"/>
                <a:cs typeface="Arial" panose="020B0604020202020204" pitchFamily="34" charset="0"/>
              </a:rPr>
              <a:t>May be spread by 26 species of Mosquitoes</a:t>
            </a:r>
          </a:p>
          <a:p>
            <a:r>
              <a:rPr lang="en-US" b="1" dirty="0">
                <a:latin typeface="Arial" panose="020B0604020202020204" pitchFamily="34" charset="0"/>
                <a:cs typeface="Arial" panose="020B0604020202020204" pitchFamily="34" charset="0"/>
              </a:rPr>
              <a:t>Under recognized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xmlns="" val="2000360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506890" cy="1400530"/>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ZIKA</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2133600"/>
            <a:ext cx="2743200" cy="3813432"/>
          </a:xfrm>
        </p:spPr>
        <p:txBody>
          <a:bodyPr>
            <a:normAutofit/>
          </a:bodyPr>
          <a:lstStyle/>
          <a:p>
            <a:r>
              <a:rPr lang="en-US" b="1" dirty="0" smtClean="0">
                <a:latin typeface="Arial" panose="020B0604020202020204" pitchFamily="34" charset="0"/>
                <a:cs typeface="Arial" panose="020B0604020202020204" pitchFamily="34" charset="0"/>
              </a:rPr>
              <a:t>2015 Detected in New Hampshire resident </a:t>
            </a:r>
          </a:p>
          <a:p>
            <a:r>
              <a:rPr lang="en-US" b="1" dirty="0" smtClean="0">
                <a:latin typeface="Arial" panose="020B0604020202020204" pitchFamily="34" charset="0"/>
                <a:cs typeface="Arial" panose="020B0604020202020204" pitchFamily="34" charset="0"/>
              </a:rPr>
              <a:t>Currently the mosquitoes that are responsible for spreading ZIKA are not established in NH</a:t>
            </a:r>
          </a:p>
          <a:p>
            <a:endParaRPr lang="en-US" dirty="0"/>
          </a:p>
        </p:txBody>
      </p:sp>
      <p:pic>
        <p:nvPicPr>
          <p:cNvPr id="4" name="Picture 3"/>
          <p:cNvPicPr>
            <a:picLocks noChangeAspect="1"/>
          </p:cNvPicPr>
          <p:nvPr/>
        </p:nvPicPr>
        <p:blipFill>
          <a:blip r:embed="rId2" cstate="print"/>
          <a:stretch>
            <a:fillRect/>
          </a:stretch>
        </p:blipFill>
        <p:spPr>
          <a:xfrm>
            <a:off x="2895600" y="1981200"/>
            <a:ext cx="6096000" cy="3813432"/>
          </a:xfrm>
          <a:prstGeom prst="rect">
            <a:avLst/>
          </a:prstGeom>
        </p:spPr>
      </p:pic>
    </p:spTree>
    <p:extLst>
      <p:ext uri="{BB962C8B-B14F-4D97-AF65-F5344CB8AC3E}">
        <p14:creationId xmlns:p14="http://schemas.microsoft.com/office/powerpoint/2010/main" xmlns="" val="765196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2718"/>
            <a:ext cx="7311490" cy="1400530"/>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Dragon and the </a:t>
            </a:r>
            <a:b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Dragon Queen</a:t>
            </a:r>
            <a:r>
              <a:rPr lang="en-US" dirty="0" smtClean="0"/>
              <a:t/>
            </a:r>
            <a:br>
              <a:rPr lang="en-US" dirty="0" smtClean="0"/>
            </a:br>
            <a:endParaRPr lang="en-US" dirty="0"/>
          </a:p>
        </p:txBody>
      </p:sp>
      <p:sp>
        <p:nvSpPr>
          <p:cNvPr id="3" name="Content Placeholder 2"/>
          <p:cNvSpPr>
            <a:spLocks noGrp="1"/>
          </p:cNvSpPr>
          <p:nvPr>
            <p:ph sz="half" idx="1"/>
          </p:nvPr>
        </p:nvSpPr>
        <p:spPr>
          <a:xfrm>
            <a:off x="484710" y="2060576"/>
            <a:ext cx="3641103" cy="4195763"/>
          </a:xfrm>
        </p:spPr>
        <p:txBody>
          <a:bodyPr>
            <a:normAutofit/>
          </a:bodyPr>
          <a:lstStyle/>
          <a:p>
            <a:r>
              <a:rPr lang="en-US" b="1" dirty="0" smtClean="0">
                <a:latin typeface="Arial" panose="020B0604020202020204" pitchFamily="34" charset="0"/>
                <a:cs typeface="Arial" panose="020B0604020202020204" pitchFamily="34" charset="0"/>
              </a:rPr>
              <a:t>Dragon </a:t>
            </a:r>
            <a:r>
              <a:rPr lang="en-US" b="1" dirty="0">
                <a:latin typeface="Arial" panose="020B0604020202020204" pitchFamily="34" charset="0"/>
                <a:cs typeface="Arial" panose="020B0604020202020204" pitchFamily="34" charset="0"/>
              </a:rPr>
              <a:t>Mosquito Control, </a:t>
            </a:r>
            <a:r>
              <a:rPr lang="en-US" b="1" dirty="0" smtClean="0">
                <a:latin typeface="Arial" panose="020B0604020202020204" pitchFamily="34" charset="0"/>
                <a:cs typeface="Arial" panose="020B0604020202020204" pitchFamily="34" charset="0"/>
              </a:rPr>
              <a:t>Inc. </a:t>
            </a:r>
            <a:r>
              <a:rPr lang="en-US" b="1" dirty="0">
                <a:latin typeface="Arial" panose="020B0604020202020204" pitchFamily="34" charset="0"/>
                <a:cs typeface="Arial" panose="020B0604020202020204" pitchFamily="34" charset="0"/>
              </a:rPr>
              <a:t>specializes in the development and implementation of Integrated Mosquito Management (IMM) programs for New Hampshire communities. </a:t>
            </a:r>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Our </a:t>
            </a:r>
            <a:r>
              <a:rPr lang="en-US" b="1" dirty="0">
                <a:latin typeface="Arial" panose="020B0604020202020204" pitchFamily="34" charset="0"/>
                <a:cs typeface="Arial" panose="020B0604020202020204" pitchFamily="34" charset="0"/>
              </a:rPr>
              <a:t>programs are designed to control disease vector mosquitoes and nuisance mosquitoes while promoting environmental health. </a:t>
            </a:r>
          </a:p>
          <a:p>
            <a:pPr marL="0" indent="0">
              <a:buNone/>
            </a:pPr>
            <a:endParaRPr lang="en-US" dirty="0" smtClean="0">
              <a:latin typeface="Calibri" panose="020F0502020204030204" pitchFamily="34" charset="0"/>
            </a:endParaRPr>
          </a:p>
          <a:p>
            <a:pPr marL="0" indent="0">
              <a:buNone/>
            </a:pPr>
            <a:endParaRPr lang="en-US" dirty="0">
              <a:latin typeface="Calibri" panose="020F0502020204030204" pitchFamily="34" charset="0"/>
            </a:endParaRPr>
          </a:p>
          <a:p>
            <a:pPr marL="0" indent="0">
              <a:buNone/>
            </a:pPr>
            <a:endParaRPr lang="en-US" dirty="0" smtClean="0">
              <a:latin typeface="Calibri" panose="020F0502020204030204" pitchFamily="34" charset="0"/>
            </a:endParaRPr>
          </a:p>
          <a:p>
            <a:pPr marL="0" indent="0">
              <a:buNone/>
            </a:pPr>
            <a:endParaRPr lang="en-US" dirty="0" smtClean="0">
              <a:latin typeface="Calibri" panose="020F0502020204030204" pitchFamily="34" charset="0"/>
            </a:endParaRPr>
          </a:p>
          <a:p>
            <a:pPr marL="0" indent="0">
              <a:buNone/>
            </a:pPr>
            <a:endParaRPr lang="en-US" dirty="0">
              <a:latin typeface="Calibri" panose="020F0502020204030204" pitchFamily="34" charset="0"/>
            </a:endParaRPr>
          </a:p>
          <a:p>
            <a:endParaRPr lang="en-US" dirty="0"/>
          </a:p>
        </p:txBody>
      </p:sp>
      <p:sp useBgFill="1">
        <p:nvSpPr>
          <p:cNvPr id="4" name="Content Placeholder 3"/>
          <p:cNvSpPr>
            <a:spLocks noGrp="1"/>
          </p:cNvSpPr>
          <p:nvPr>
            <p:ph sz="half" idx="2"/>
          </p:nvPr>
        </p:nvSpPr>
        <p:spPr/>
        <p:txBody>
          <a:bodyPr>
            <a:normAutofit/>
          </a:bodyPr>
          <a:lstStyle/>
          <a:p>
            <a:r>
              <a:rPr lang="en-US" b="1" dirty="0" smtClean="0">
                <a:latin typeface="Arial" panose="020B0604020202020204" pitchFamily="34" charset="0"/>
                <a:cs typeface="Arial" panose="020B0604020202020204" pitchFamily="34" charset="0"/>
              </a:rPr>
              <a:t>Bug Lady- studying entomology at UNH</a:t>
            </a:r>
          </a:p>
          <a:p>
            <a:r>
              <a:rPr lang="en-US" b="1" dirty="0" smtClean="0">
                <a:latin typeface="Arial" panose="020B0604020202020204" pitchFamily="34" charset="0"/>
                <a:cs typeface="Arial" panose="020B0604020202020204" pitchFamily="34" charset="0"/>
              </a:rPr>
              <a:t>Mosquito Lady- working in mosquito control</a:t>
            </a:r>
          </a:p>
          <a:p>
            <a:r>
              <a:rPr lang="en-US" b="1" dirty="0" smtClean="0">
                <a:latin typeface="Arial" panose="020B0604020202020204" pitchFamily="34" charset="0"/>
                <a:cs typeface="Arial" panose="020B0604020202020204" pitchFamily="34" charset="0"/>
              </a:rPr>
              <a:t>Dragon Lady- formed Dragon Mosquito Control Inc. in 1989</a:t>
            </a:r>
          </a:p>
          <a:p>
            <a:r>
              <a:rPr lang="en-US" b="1" dirty="0" smtClean="0">
                <a:latin typeface="Arial" panose="020B0604020202020204" pitchFamily="34" charset="0"/>
                <a:cs typeface="Arial" panose="020B0604020202020204" pitchFamily="34" charset="0"/>
              </a:rPr>
              <a:t>Dragon Queen- more than 30 years of providing gold standard mosquito control in Southeastern NH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5093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94" y="304800"/>
            <a:ext cx="6369535" cy="1548448"/>
          </a:xfrm>
        </p:spPr>
        <p:txBody>
          <a:bodyPr/>
          <a:lstStyle/>
          <a:p>
            <a:pPr algn="ctr"/>
            <a:r>
              <a:rPr lang="en-US" sz="28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ZIKA mosquito, </a:t>
            </a:r>
            <a:r>
              <a:rPr lang="en-US" sz="2800" b="1" i="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Aedes</a:t>
            </a:r>
            <a:r>
              <a:rPr lang="en-US" sz="28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albopictus</a:t>
            </a:r>
            <a:r>
              <a:rPr lang="en-US" sz="28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28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established in Massachusetts</a:t>
            </a:r>
            <a:endParaRPr lang="en-US" sz="28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stretch>
            <a:fillRect/>
          </a:stretch>
        </p:blipFill>
        <p:spPr>
          <a:xfrm>
            <a:off x="998295" y="2052638"/>
            <a:ext cx="6369535" cy="4195762"/>
          </a:xfrm>
          <a:prstGeom prst="rect">
            <a:avLst/>
          </a:prstGeom>
          <a:effectLst>
            <a:glow rad="228600">
              <a:srgbClr val="66C93F">
                <a:alpha val="73000"/>
              </a:srgbClr>
            </a:glow>
            <a:softEdge rad="63500"/>
          </a:effectLst>
        </p:spPr>
      </p:pic>
    </p:spTree>
    <p:extLst>
      <p:ext uri="{BB962C8B-B14F-4D97-AF65-F5344CB8AC3E}">
        <p14:creationId xmlns:p14="http://schemas.microsoft.com/office/powerpoint/2010/main" xmlns="" val="1086749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287690" cy="1400530"/>
          </a:xfrm>
        </p:spPr>
        <p:txBody>
          <a:bodyPr/>
          <a:lstStyle/>
          <a:p>
            <a:pPr algn="ct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Preventing </a:t>
            </a:r>
            <a:b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Mosquito-borne Disease</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a:xfrm>
            <a:off x="609600" y="1905000"/>
            <a:ext cx="3516212" cy="576262"/>
          </a:xfrm>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options</a:t>
            </a:r>
            <a:r>
              <a:rPr lang="en-US" dirty="0" smtClean="0"/>
              <a:t>	</a:t>
            </a:r>
            <a:endParaRPr lang="en-US" dirty="0"/>
          </a:p>
        </p:txBody>
      </p:sp>
      <p:sp>
        <p:nvSpPr>
          <p:cNvPr id="5" name="Content Placeholder 4"/>
          <p:cNvSpPr>
            <a:spLocks noGrp="1"/>
          </p:cNvSpPr>
          <p:nvPr>
            <p:ph sz="half" idx="2"/>
          </p:nvPr>
        </p:nvSpPr>
        <p:spPr>
          <a:xfrm>
            <a:off x="304800" y="2481262"/>
            <a:ext cx="3937176" cy="3775076"/>
          </a:xfrm>
        </p:spPr>
        <p:txBody>
          <a:bodyPr/>
          <a:lstStyle/>
          <a:p>
            <a:r>
              <a:rPr lang="en-US" b="1" dirty="0" smtClean="0">
                <a:latin typeface="Arial" panose="020B0604020202020204" pitchFamily="34" charset="0"/>
                <a:cs typeface="Arial" panose="020B0604020202020204" pitchFamily="34" charset="0"/>
              </a:rPr>
              <a:t>Inform the public about the risks and ways to prevent mosquito bites </a:t>
            </a:r>
          </a:p>
          <a:p>
            <a:r>
              <a:rPr lang="en-US" b="1" dirty="0">
                <a:latin typeface="Arial" panose="020B0604020202020204" pitchFamily="34" charset="0"/>
                <a:cs typeface="Arial" panose="020B0604020202020204" pitchFamily="34" charset="0"/>
              </a:rPr>
              <a:t>Secure a Special Permit and be ready to act in an </a:t>
            </a:r>
            <a:r>
              <a:rPr lang="en-US" b="1" dirty="0" smtClean="0">
                <a:latin typeface="Arial" panose="020B0604020202020204" pitchFamily="34" charset="0"/>
                <a:cs typeface="Arial" panose="020B0604020202020204" pitchFamily="34" charset="0"/>
              </a:rPr>
              <a:t>emergency</a:t>
            </a:r>
          </a:p>
          <a:p>
            <a:r>
              <a:rPr lang="en-US" b="1" dirty="0" smtClean="0">
                <a:latin typeface="Arial" panose="020B0604020202020204" pitchFamily="34" charset="0"/>
                <a:cs typeface="Arial" panose="020B0604020202020204" pitchFamily="34" charset="0"/>
              </a:rPr>
              <a:t>Implement a surveillance program</a:t>
            </a:r>
          </a:p>
          <a:p>
            <a:r>
              <a:rPr lang="en-US" b="1" dirty="0" smtClean="0">
                <a:latin typeface="Arial" panose="020B0604020202020204" pitchFamily="34" charset="0"/>
                <a:cs typeface="Arial" panose="020B0604020202020204" pitchFamily="34" charset="0"/>
              </a:rPr>
              <a:t>Implement a comprehensive mosquito control program</a:t>
            </a:r>
            <a:endParaRPr lang="en-US" b="1" dirty="0">
              <a:latin typeface="Arial" panose="020B0604020202020204" pitchFamily="34" charset="0"/>
              <a:cs typeface="Arial" panose="020B0604020202020204" pitchFamily="34" charset="0"/>
            </a:endParaRPr>
          </a:p>
        </p:txBody>
      </p:sp>
      <p:sp>
        <p:nvSpPr>
          <p:cNvPr id="6" name="Text Placeholder 5"/>
          <p:cNvSpPr>
            <a:spLocks noGrp="1"/>
          </p:cNvSpPr>
          <p:nvPr>
            <p:ph type="body" sz="quarter" idx="3"/>
          </p:nvPr>
        </p:nvSpPr>
        <p:spPr>
          <a:xfrm>
            <a:off x="4578860" y="1907198"/>
            <a:ext cx="3298113" cy="576262"/>
          </a:xfrm>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options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ontent Placeholder 6"/>
          <p:cNvSpPr>
            <a:spLocks noGrp="1"/>
          </p:cNvSpPr>
          <p:nvPr>
            <p:ph sz="quarter" idx="4"/>
          </p:nvPr>
        </p:nvSpPr>
        <p:spPr>
          <a:xfrm>
            <a:off x="4241976" y="2481262"/>
            <a:ext cx="3835224" cy="3775076"/>
          </a:xfrm>
        </p:spPr>
        <p:txBody>
          <a:bodyPr/>
          <a:lstStyle/>
          <a:p>
            <a:r>
              <a:rPr lang="en-US" b="1" dirty="0" smtClean="0">
                <a:latin typeface="Arial" panose="020B0604020202020204" pitchFamily="34" charset="0"/>
                <a:cs typeface="Arial" panose="020B0604020202020204" pitchFamily="34" charset="0"/>
              </a:rPr>
              <a:t>Prevent mosquito bites</a:t>
            </a:r>
          </a:p>
          <a:p>
            <a:r>
              <a:rPr lang="en-US" b="1" dirty="0" smtClean="0">
                <a:latin typeface="Arial" panose="020B0604020202020204" pitchFamily="34" charset="0"/>
                <a:cs typeface="Arial" panose="020B0604020202020204" pitchFamily="34" charset="0"/>
              </a:rPr>
              <a:t>Use EPA registered repellent</a:t>
            </a:r>
          </a:p>
          <a:p>
            <a:r>
              <a:rPr lang="en-US" b="1" dirty="0" smtClean="0">
                <a:latin typeface="Arial" panose="020B0604020202020204" pitchFamily="34" charset="0"/>
                <a:cs typeface="Arial" panose="020B0604020202020204" pitchFamily="34" charset="0"/>
              </a:rPr>
              <a:t>Avoid exposure at dawn and dusk when mosquitoes are most active</a:t>
            </a:r>
          </a:p>
          <a:p>
            <a:r>
              <a:rPr lang="en-US" b="1" dirty="0" smtClean="0">
                <a:latin typeface="Arial" panose="020B0604020202020204" pitchFamily="34" charset="0"/>
                <a:cs typeface="Arial" panose="020B0604020202020204" pitchFamily="34" charset="0"/>
              </a:rPr>
              <a:t>Dump standing water weekly throughout the mosquito season</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85966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400" y="304800"/>
            <a:ext cx="7006690" cy="1548448"/>
          </a:xfrm>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doesn’t work</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304800" y="1219200"/>
            <a:ext cx="8610600" cy="5562599"/>
          </a:xfrm>
        </p:spPr>
        <p:txBody>
          <a:bodyPr>
            <a:normAutofit fontScale="92500" lnSpcReduction="20000"/>
          </a:bodyPr>
          <a:lstStyle/>
          <a:p>
            <a:pPr lvl="0"/>
            <a:r>
              <a:rPr lang="en-US" sz="2100" b="1" dirty="0">
                <a:solidFill>
                  <a:srgbClr val="66C93F"/>
                </a:solidFill>
                <a:latin typeface="Arial" panose="020B0604020202020204" pitchFamily="34" charset="0"/>
                <a:cs typeface="Arial" panose="020B0604020202020204" pitchFamily="34" charset="0"/>
              </a:rPr>
              <a:t>Bug Zappers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These kill thousands of insects every day. Two independent studies found that mosquitoes comprised only 4-6.4% of daily catches during the season with no significant reduction of mosquitoes in yards. Non-pest insects made up the majority of the catches including vast number of beneficial insects. In addition, mosquitoes are more attracted to humans than the device.</a:t>
            </a:r>
          </a:p>
          <a:p>
            <a:pPr lvl="0"/>
            <a:r>
              <a:rPr lang="en-US" sz="2100" b="1" dirty="0">
                <a:solidFill>
                  <a:srgbClr val="66C93F"/>
                </a:solidFill>
                <a:latin typeface="Arial" panose="020B0604020202020204" pitchFamily="34" charset="0"/>
                <a:cs typeface="Arial" panose="020B0604020202020204" pitchFamily="34" charset="0"/>
              </a:rPr>
              <a:t>Ultrasonic </a:t>
            </a:r>
            <a:r>
              <a:rPr lang="en-US" sz="2100" b="1" dirty="0" smtClean="0">
                <a:solidFill>
                  <a:srgbClr val="66C93F"/>
                </a:solidFill>
                <a:latin typeface="Arial" panose="020B0604020202020204" pitchFamily="34" charset="0"/>
                <a:cs typeface="Arial" panose="020B0604020202020204" pitchFamily="34" charset="0"/>
              </a:rPr>
              <a:t>Devices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least 10 studies in the past 15 years have denounced ultrasonic devices as having no repellency value whatsoever. Yet, consumers flock to stores to purchase these contraptions.</a:t>
            </a:r>
          </a:p>
          <a:p>
            <a:pPr lvl="0"/>
            <a:r>
              <a:rPr lang="en-US" sz="2100" b="1" dirty="0">
                <a:solidFill>
                  <a:srgbClr val="66C93F"/>
                </a:solidFill>
                <a:latin typeface="Arial" panose="020B0604020202020204" pitchFamily="34" charset="0"/>
                <a:cs typeface="Arial" panose="020B0604020202020204" pitchFamily="34" charset="0"/>
              </a:rPr>
              <a:t>Bats</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Food items identified in their diet are primarily beetles, wasps, and moths. Mosquitoes have comprised less than 1% of gut contents of wild caught bats in all studies to date. A moth provides much more nutritional value per capture than a mosquito. White nose syndrome is fatal to several species of hibernating bats, and several species have declined by nearly 99% in New Hampshire.</a:t>
            </a:r>
          </a:p>
          <a:p>
            <a:pPr lvl="0"/>
            <a:r>
              <a:rPr lang="en-US" sz="2100" b="1" dirty="0">
                <a:solidFill>
                  <a:srgbClr val="66C93F"/>
                </a:solidFill>
                <a:latin typeface="Arial" panose="020B0604020202020204" pitchFamily="34" charset="0"/>
                <a:cs typeface="Arial" panose="020B0604020202020204" pitchFamily="34" charset="0"/>
              </a:rPr>
              <a:t>Purple Martins</a:t>
            </a:r>
            <a:r>
              <a:rPr lang="en-US"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The purple martins diet includes many types of insects other than mosquitoes, but this appears to have been lost on many individuals searching for a natural means of control. In fact, during daylight, purple martins often feed voraciously upon dragonflies, known predators of mosquitoes. In the evening, when mosquitoes are most active, purple martins tend to feed at treetop level, well above most mosquito flight paths.</a:t>
            </a:r>
          </a:p>
          <a:p>
            <a:endParaRPr lang="en-US" dirty="0"/>
          </a:p>
        </p:txBody>
      </p:sp>
    </p:spTree>
    <p:extLst>
      <p:ext uri="{BB962C8B-B14F-4D97-AF65-F5344CB8AC3E}">
        <p14:creationId xmlns:p14="http://schemas.microsoft.com/office/powerpoint/2010/main" xmlns="" val="1192868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6553200" cy="2819400"/>
          </a:xfrm>
        </p:spPr>
        <p:txBody>
          <a:bodyPr/>
          <a:lstStyle/>
          <a:p>
            <a:pPr marL="448056" lvl="1" indent="0" algn="l"/>
            <a:r>
              <a:rPr lang="en-US" sz="32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 Permits required </a:t>
            </a:r>
            <a:br>
              <a:rPr lang="en-US" sz="32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t>
            </a:r>
            <a:r>
              <a:rPr lang="en-US" sz="3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municipal </a:t>
            </a:r>
            <a:r>
              <a:rPr lang="en-US" sz="32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programs</a:t>
            </a:r>
            <a:r>
              <a:rPr lang="en-US" sz="3000" b="1" dirty="0" smtClean="0">
                <a:latin typeface="Arial" panose="020B0604020202020204" pitchFamily="34" charset="0"/>
                <a:cs typeface="Arial" panose="020B0604020202020204" pitchFamily="34" charset="0"/>
              </a:rPr>
              <a:t/>
            </a:r>
            <a:br>
              <a:rPr lang="en-US" sz="3000" b="1" dirty="0" smtClean="0">
                <a:latin typeface="Arial" panose="020B0604020202020204" pitchFamily="34" charset="0"/>
                <a:cs typeface="Arial" panose="020B0604020202020204" pitchFamily="34" charset="0"/>
              </a:rPr>
            </a:br>
            <a:r>
              <a:rPr lang="en-US" sz="3000" b="1" dirty="0">
                <a:latin typeface="Arial" panose="020B0604020202020204" pitchFamily="34" charset="0"/>
                <a:cs typeface="Arial" panose="020B0604020202020204" pitchFamily="34" charset="0"/>
              </a:rPr>
              <a:t/>
            </a:r>
            <a:br>
              <a:rPr lang="en-US" sz="3000" b="1" dirty="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Permit </a:t>
            </a:r>
            <a:r>
              <a:rPr lang="en-US" sz="2400" b="1" dirty="0">
                <a:latin typeface="Arial" panose="020B0604020202020204" pitchFamily="34" charset="0"/>
                <a:cs typeface="Arial" panose="020B0604020202020204" pitchFamily="34" charset="0"/>
              </a:rPr>
              <a:t>process </a:t>
            </a:r>
            <a:r>
              <a:rPr lang="en-US" sz="2400" b="1" dirty="0" smtClean="0">
                <a:latin typeface="Arial" panose="020B0604020202020204" pitchFamily="34" charset="0"/>
                <a:cs typeface="Arial" panose="020B0604020202020204" pitchFamily="34" charset="0"/>
              </a:rPr>
              <a:t>will </a:t>
            </a:r>
            <a:r>
              <a:rPr lang="en-US" sz="2400" b="1" dirty="0">
                <a:latin typeface="Arial" panose="020B0604020202020204" pitchFamily="34" charset="0"/>
                <a:cs typeface="Arial" panose="020B0604020202020204" pitchFamily="34" charset="0"/>
              </a:rPr>
              <a:t>take </a:t>
            </a:r>
            <a:r>
              <a:rPr lang="en-US" sz="2400" b="1" dirty="0" smtClean="0">
                <a:latin typeface="Arial" panose="020B0604020202020204" pitchFamily="34" charset="0"/>
                <a:cs typeface="Arial" panose="020B0604020202020204" pitchFamily="34" charset="0"/>
              </a:rPr>
              <a:t>months</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Submit </a:t>
            </a:r>
            <a:r>
              <a:rPr lang="en-US" sz="2400" b="1" dirty="0">
                <a:latin typeface="Arial" panose="020B0604020202020204" pitchFamily="34" charset="0"/>
                <a:cs typeface="Arial" panose="020B0604020202020204" pitchFamily="34" charset="0"/>
              </a:rPr>
              <a:t>application in </a:t>
            </a:r>
            <a:r>
              <a:rPr lang="en-US" sz="2400" b="1" dirty="0" smtClean="0">
                <a:latin typeface="Arial" panose="020B0604020202020204" pitchFamily="34" charset="0"/>
                <a:cs typeface="Arial" panose="020B0604020202020204" pitchFamily="34" charset="0"/>
              </a:rPr>
              <a:t>Jan - Feb</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Reviewed </a:t>
            </a:r>
            <a:r>
              <a:rPr lang="en-US" sz="2400" b="1" dirty="0">
                <a:latin typeface="Arial" panose="020B0604020202020204" pitchFamily="34" charset="0"/>
                <a:cs typeface="Arial" panose="020B0604020202020204" pitchFamily="34" charset="0"/>
              </a:rPr>
              <a:t>by six State Agencies</a:t>
            </a:r>
            <a:r>
              <a:rPr lang="en-US" dirty="0"/>
              <a:t/>
            </a:r>
            <a:br>
              <a:rPr lang="en-US"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71600" y="3124200"/>
            <a:ext cx="6711950" cy="3505201"/>
          </a:xfrm>
        </p:spPr>
      </p:pic>
    </p:spTree>
    <p:extLst>
      <p:ext uri="{BB962C8B-B14F-4D97-AF65-F5344CB8AC3E}">
        <p14:creationId xmlns:p14="http://schemas.microsoft.com/office/powerpoint/2010/main" xmlns="" val="450216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532" y="609600"/>
            <a:ext cx="6304558" cy="1243648"/>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Bees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35532" y="1853248"/>
            <a:ext cx="6299795" cy="4195762"/>
          </a:xfrm>
        </p:spPr>
      </p:pic>
    </p:spTree>
    <p:extLst>
      <p:ext uri="{BB962C8B-B14F-4D97-AF65-F5344CB8AC3E}">
        <p14:creationId xmlns:p14="http://schemas.microsoft.com/office/powerpoint/2010/main" xmlns="" val="1367125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85000"/>
                  </a:schemeClr>
                </a:solidFill>
                <a:effectLst>
                  <a:outerShdw blurRad="38100" dist="38100" dir="2700000" algn="tl">
                    <a:srgbClr val="000000">
                      <a:alpha val="43137"/>
                    </a:srgbClr>
                  </a:outerShdw>
                </a:effectLst>
              </a:rPr>
              <a:t>Surveying and Larviciding</a:t>
            </a:r>
            <a:endParaRPr lang="en-US" b="1" dirty="0">
              <a:solidFill>
                <a:schemeClr val="tx1">
                  <a:lumMod val="85000"/>
                </a:schemeClr>
              </a:solidFill>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a:lstStyle/>
          <a:p>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39653" y="3140243"/>
            <a:ext cx="4074204" cy="3068390"/>
          </a:xfrm>
        </p:spPr>
      </p:pic>
      <p:sp>
        <p:nvSpPr>
          <p:cNvPr id="6" name="Text Placeholder 5"/>
          <p:cNvSpPr>
            <a:spLocks noGrp="1"/>
          </p:cNvSpPr>
          <p:nvPr>
            <p:ph type="body" sz="quarter" idx="3"/>
          </p:nvPr>
        </p:nvSpPr>
        <p:spPr/>
        <p:txBody>
          <a:bodyPr/>
          <a:lstStyle/>
          <a:p>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4724400" y="2667000"/>
            <a:ext cx="4140200" cy="3541632"/>
          </a:xfrm>
        </p:spPr>
      </p:pic>
    </p:spTree>
    <p:extLst>
      <p:ext uri="{BB962C8B-B14F-4D97-AF65-F5344CB8AC3E}">
        <p14:creationId xmlns:p14="http://schemas.microsoft.com/office/powerpoint/2010/main" xmlns="" val="3060511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6C44A-0763-4191-8CF1-3320B3E8D533}"/>
              </a:ext>
            </a:extLst>
          </p:cNvPr>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Mosquito Larvae &amp; Pupae</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ontent Placeholder 4" descr="A picture containing sitting, cup, plant, table&#10;&#10;Description automatically generated">
            <a:extLst>
              <a:ext uri="{FF2B5EF4-FFF2-40B4-BE49-F238E27FC236}">
                <a16:creationId xmlns:a16="http://schemas.microsoft.com/office/drawing/2014/main" xmlns="" id="{19E3B0D3-05FB-4299-8C74-6CF2B2249B3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84710" y="2895600"/>
            <a:ext cx="3858690" cy="3357562"/>
          </a:xfrm>
        </p:spPr>
      </p:pic>
      <p:pic>
        <p:nvPicPr>
          <p:cNvPr id="8" name="Picture 7">
            <a:extLst>
              <a:ext uri="{FF2B5EF4-FFF2-40B4-BE49-F238E27FC236}">
                <a16:creationId xmlns:a16="http://schemas.microsoft.com/office/drawing/2014/main" xmlns="" id="{4E3C21C6-EB67-471C-A767-237D8BB7A1E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0" y="1853248"/>
            <a:ext cx="4304234" cy="3272093"/>
          </a:xfrm>
          <a:prstGeom prst="rect">
            <a:avLst/>
          </a:prstGeom>
        </p:spPr>
      </p:pic>
    </p:spTree>
    <p:extLst>
      <p:ext uri="{BB962C8B-B14F-4D97-AF65-F5344CB8AC3E}">
        <p14:creationId xmlns:p14="http://schemas.microsoft.com/office/powerpoint/2010/main" xmlns="" val="3841077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Catch Basin Mosquitoes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61983" y="1600200"/>
            <a:ext cx="6297578" cy="4195762"/>
          </a:xfrm>
        </p:spPr>
      </p:pic>
      <p:sp>
        <p:nvSpPr>
          <p:cNvPr id="5" name="TextBox 4"/>
          <p:cNvSpPr txBox="1"/>
          <p:nvPr/>
        </p:nvSpPr>
        <p:spPr>
          <a:xfrm>
            <a:off x="1219200" y="6477000"/>
            <a:ext cx="6569852"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Storm drain, https://en.wikipedia.org/w/index.php?title=Storm_drain&amp;oldid=888354115 (last visited May 21, 2019).</a:t>
            </a:r>
          </a:p>
        </p:txBody>
      </p:sp>
    </p:spTree>
    <p:extLst>
      <p:ext uri="{BB962C8B-B14F-4D97-AF65-F5344CB8AC3E}">
        <p14:creationId xmlns:p14="http://schemas.microsoft.com/office/powerpoint/2010/main" xmlns="" val="1082011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Surveillance</a:t>
            </a:r>
            <a:endParaRPr lang="en-US" dirty="0"/>
          </a:p>
        </p:txBody>
      </p:sp>
      <p:sp>
        <p:nvSpPr>
          <p:cNvPr id="5" name="Text Placeholder 4"/>
          <p:cNvSpPr>
            <a:spLocks noGrp="1"/>
          </p:cNvSpPr>
          <p:nvPr>
            <p:ph type="body" idx="4294967295"/>
          </p:nvPr>
        </p:nvSpPr>
        <p:spPr>
          <a:xfrm>
            <a:off x="540328" y="1332672"/>
            <a:ext cx="3979863" cy="3008313"/>
          </a:xfrm>
        </p:spPr>
        <p:txBody>
          <a:bodyPr/>
          <a:lstStyle/>
          <a:p>
            <a:r>
              <a:rPr lang="en-US" b="1" dirty="0">
                <a:latin typeface="Arial" panose="020B0604020202020204" pitchFamily="34" charset="0"/>
                <a:cs typeface="Arial" panose="020B0604020202020204" pitchFamily="34" charset="0"/>
              </a:rPr>
              <a:t>Traps set out and retrieved weekly</a:t>
            </a:r>
          </a:p>
          <a:p>
            <a:r>
              <a:rPr lang="en-US" b="1" dirty="0">
                <a:latin typeface="Arial" panose="020B0604020202020204" pitchFamily="34" charset="0"/>
                <a:cs typeface="Arial" panose="020B0604020202020204" pitchFamily="34" charset="0"/>
              </a:rPr>
              <a:t>Mosquitoes identified to species</a:t>
            </a:r>
          </a:p>
          <a:p>
            <a:r>
              <a:rPr lang="en-US" b="1" dirty="0">
                <a:latin typeface="Arial" panose="020B0604020202020204" pitchFamily="34" charset="0"/>
                <a:cs typeface="Arial" panose="020B0604020202020204" pitchFamily="34" charset="0"/>
              </a:rPr>
              <a:t>State Lab tests for disease</a:t>
            </a:r>
          </a:p>
          <a:p>
            <a:endParaRPr lang="en-US" dirty="0"/>
          </a:p>
        </p:txBody>
      </p:sp>
      <p:pic>
        <p:nvPicPr>
          <p:cNvPr id="15" name="Picture 4" descr="C:\Users\Sarah macGregor\Pictures\work pics\ABC tra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99959" y="1801495"/>
            <a:ext cx="2880360" cy="4446905"/>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7"/>
          <p:cNvPicPr>
            <a:picLocks noChangeAspect="1"/>
          </p:cNvPicPr>
          <p:nvPr/>
        </p:nvPicPr>
        <p:blipFill>
          <a:blip r:embed="rId3" cstate="print"/>
          <a:stretch>
            <a:fillRect/>
          </a:stretch>
        </p:blipFill>
        <p:spPr>
          <a:xfrm>
            <a:off x="3413761" y="3431804"/>
            <a:ext cx="2286198" cy="2816596"/>
          </a:xfrm>
          <a:prstGeom prst="rect">
            <a:avLst/>
          </a:prstGeom>
        </p:spPr>
      </p:pic>
      <p:pic>
        <p:nvPicPr>
          <p:cNvPr id="23" name="Picture 22" descr="C:\Users\Sarah macGregor\Pictures\work pics\Gravid trap at MCHQ.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4340985"/>
            <a:ext cx="2575561" cy="19074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9525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Light Trap Catch</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6000" y="1853248"/>
            <a:ext cx="4488489" cy="4195762"/>
          </a:xfrm>
        </p:spPr>
      </p:pic>
    </p:spTree>
    <p:extLst>
      <p:ext uri="{BB962C8B-B14F-4D97-AF65-F5344CB8AC3E}">
        <p14:creationId xmlns:p14="http://schemas.microsoft.com/office/powerpoint/2010/main" xmlns="" val="2660118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399"/>
            <a:ext cx="8458200" cy="3920505"/>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 Municipalities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ontent Placeholder 4" descr="A picture containing text, map&#10;&#10;Description automatically generated">
            <a:extLst>
              <a:ext uri="{FF2B5EF4-FFF2-40B4-BE49-F238E27FC236}">
                <a16:creationId xmlns:a16="http://schemas.microsoft.com/office/drawing/2014/main" xmlns="" id="{676ED44A-1E6E-4AFA-9FE7-3B76EA27673A}"/>
              </a:ext>
            </a:extLst>
          </p:cNvPr>
          <p:cNvPicPr>
            <a:picLocks noGrp="1" noChangeAspect="1"/>
          </p:cNvPicPr>
          <p:nvPr>
            <p:ph sz="half" idx="1"/>
          </p:nvPr>
        </p:nvPicPr>
        <p:blipFill>
          <a:blip r:embed="rId2" cstate="print"/>
          <a:stretch>
            <a:fillRect/>
          </a:stretch>
        </p:blipFill>
        <p:spPr>
          <a:xfrm>
            <a:off x="1371600" y="1219200"/>
            <a:ext cx="6488112" cy="5239540"/>
          </a:xfrm>
          <a:prstGeom prst="rect">
            <a:avLst/>
          </a:prstGeom>
        </p:spPr>
      </p:pic>
    </p:spTree>
    <p:extLst>
      <p:ext uri="{BB962C8B-B14F-4D97-AF65-F5344CB8AC3E}">
        <p14:creationId xmlns:p14="http://schemas.microsoft.com/office/powerpoint/2010/main" xmlns="" val="3258545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709" y="-10520"/>
            <a:ext cx="5446294" cy="2057400"/>
          </a:xfrm>
        </p:spPr>
        <p:txBody>
          <a:bodyPr vert="horz" lIns="91440" tIns="45720" rIns="91440" bIns="45720" rtlCol="0" anchor="b">
            <a:normAutofit/>
          </a:bodyPr>
          <a:lstStyle/>
          <a:p>
            <a:pPr defTabSz="457200"/>
            <a:r>
              <a:rPr lang="en-US" sz="36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Mosquitoes identified to Species</a:t>
            </a: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xmlns="" id="{3ACF7429-CC50-4AA0-B6B8-678789E47F2A}"/>
              </a:ext>
            </a:extLst>
          </p:cNvPr>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5181600" y="3435900"/>
            <a:ext cx="3298825" cy="2474118"/>
          </a:xfrm>
          <a:prstGeom prst="rect">
            <a:avLst/>
          </a:prstGeo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457200" y="2306052"/>
            <a:ext cx="3864158" cy="2646948"/>
          </a:xfrm>
        </p:spPr>
      </p:pic>
      <p:sp>
        <p:nvSpPr>
          <p:cNvPr id="5" name="TextBox 4"/>
          <p:cNvSpPr txBox="1"/>
          <p:nvPr/>
        </p:nvSpPr>
        <p:spPr>
          <a:xfrm>
            <a:off x="5181600" y="1327377"/>
            <a:ext cx="3505201" cy="1754326"/>
          </a:xfrm>
          <a:prstGeom prst="rect">
            <a:avLst/>
          </a:prstGeom>
          <a:noFill/>
        </p:spPr>
        <p:txBody>
          <a:bodyPr wrap="square" rtlCol="0">
            <a:spAutoFit/>
          </a:bodyPr>
          <a:lstStyle/>
          <a:p>
            <a:r>
              <a:rPr lang="en-US" sz="36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Samples sent to the State Lab for Testing</a:t>
            </a:r>
            <a:endParaRPr lang="en-US" sz="36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24710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4A13C62-2ED1-4BF5-B1A2-05AF10B0A3C5}"/>
              </a:ext>
            </a:extLst>
          </p:cNvPr>
          <p:cNvSpPr>
            <a:spLocks noGrp="1"/>
          </p:cNvSpPr>
          <p:nvPr>
            <p:ph type="ctrTitle"/>
          </p:nvPr>
        </p:nvSpPr>
        <p:spPr>
          <a:xfrm>
            <a:off x="477687" y="4542502"/>
            <a:ext cx="6888454" cy="1782098"/>
          </a:xfrm>
        </p:spPr>
        <p:txBody>
          <a:bodyPr vert="horz" lIns="91440" tIns="45720" rIns="91440" bIns="45720" rtlCol="0">
            <a:normAutofit/>
          </a:bodyPr>
          <a:lstStyle/>
          <a:p>
            <a:pPr defTabSz="457200">
              <a:lnSpc>
                <a:spcPct val="90000"/>
              </a:lnSpc>
            </a:pPr>
            <a:r>
              <a:rPr lang="en-US" sz="40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Adulticiding by Backpack</a:t>
            </a:r>
          </a:p>
        </p:txBody>
      </p:sp>
      <p:pic>
        <p:nvPicPr>
          <p:cNvPr id="6" name="Content Placeholder 5" descr="A person standing next to a tree&#10;&#10;Description automatically generated">
            <a:extLst>
              <a:ext uri="{FF2B5EF4-FFF2-40B4-BE49-F238E27FC236}">
                <a16:creationId xmlns:a16="http://schemas.microsoft.com/office/drawing/2014/main" xmlns="" id="{51FD2922-8197-43C6-9059-299294BAAAA4}"/>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xmlns="" val="0"/>
              </a:ext>
            </a:extLst>
          </a:blip>
          <a:srcRect t="7262" r="1" b="11978"/>
          <a:stretch/>
        </p:blipFill>
        <p:spPr>
          <a:xfrm>
            <a:off x="0" y="990600"/>
            <a:ext cx="6888163" cy="434340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xmlns="" val="39933210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lstStyle/>
          <a:p>
            <a:pPr algn="ct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Adulticiding by Truck</a:t>
            </a:r>
            <a:endParaRPr lang="en-US" dirty="0">
              <a:solidFill>
                <a:schemeClr val="tx1">
                  <a:lumMod val="8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153400" cy="4525963"/>
          </a:xfrm>
        </p:spPr>
        <p:txBody>
          <a:bodyPr/>
          <a:lstStyle/>
          <a:p>
            <a:endParaRPr lang="en-US" dirty="0"/>
          </a:p>
        </p:txBody>
      </p:sp>
      <p:pic>
        <p:nvPicPr>
          <p:cNvPr id="2050" name="Picture 2" descr="C:\Users\Sarah macGregor\Pictures\work pics\ULV closeu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524000"/>
            <a:ext cx="8382000" cy="4800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4522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Truck Spraying for Adult Mosquitoes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36241" y="2052638"/>
            <a:ext cx="6293643" cy="4195762"/>
          </a:xfrm>
        </p:spPr>
      </p:pic>
    </p:spTree>
    <p:extLst>
      <p:ext uri="{BB962C8B-B14F-4D97-AF65-F5344CB8AC3E}">
        <p14:creationId xmlns:p14="http://schemas.microsoft.com/office/powerpoint/2010/main" xmlns="" val="1272008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00" y="452718"/>
            <a:ext cx="6712390" cy="1071282"/>
          </a:xfrm>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Tick-borne Disease</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27700" y="1676399"/>
            <a:ext cx="6711654" cy="4572007"/>
          </a:xfrm>
        </p:spPr>
        <p:txBody>
          <a:bodyPr/>
          <a:lstStyle/>
          <a:p>
            <a:r>
              <a:rPr lang="en-US" dirty="0">
                <a:latin typeface="Arial" panose="020B0604020202020204" pitchFamily="34" charset="0"/>
                <a:cs typeface="Arial" panose="020B0604020202020204" pitchFamily="34" charset="0"/>
              </a:rPr>
              <a:t>Over the past two decades, seven new </a:t>
            </a:r>
            <a:r>
              <a:rPr lang="en-US" dirty="0" smtClean="0">
                <a:latin typeface="Arial" panose="020B0604020202020204" pitchFamily="34" charset="0"/>
                <a:cs typeface="Arial" panose="020B0604020202020204" pitchFamily="34" charset="0"/>
              </a:rPr>
              <a:t>tick-borne pathogens </a:t>
            </a:r>
            <a:r>
              <a:rPr lang="en-US" dirty="0">
                <a:latin typeface="Arial" panose="020B0604020202020204" pitchFamily="34" charset="0"/>
                <a:cs typeface="Arial" panose="020B0604020202020204" pitchFamily="34" charset="0"/>
              </a:rPr>
              <a:t>that can cause illness have been identified in the United </a:t>
            </a:r>
            <a:r>
              <a:rPr lang="en-US" dirty="0" smtClean="0">
                <a:latin typeface="Arial" panose="020B0604020202020204" pitchFamily="34" charset="0"/>
                <a:cs typeface="Arial" panose="020B0604020202020204" pitchFamily="34" charset="0"/>
              </a:rPr>
              <a:t>States</a:t>
            </a:r>
          </a:p>
          <a:p>
            <a:r>
              <a:rPr lang="en-US" dirty="0">
                <a:latin typeface="Arial" panose="020B0604020202020204" pitchFamily="34" charset="0"/>
                <a:cs typeface="Arial" panose="020B0604020202020204" pitchFamily="34" charset="0"/>
              </a:rPr>
              <a:t>In 2017, state and local health departments reported a record number of cases of </a:t>
            </a:r>
            <a:r>
              <a:rPr lang="en-US" dirty="0" smtClean="0">
                <a:latin typeface="Arial" panose="020B0604020202020204" pitchFamily="34" charset="0"/>
                <a:cs typeface="Arial" panose="020B0604020202020204" pitchFamily="34" charset="0"/>
              </a:rPr>
              <a:t>tick-borne </a:t>
            </a:r>
            <a:r>
              <a:rPr lang="en-US" dirty="0">
                <a:latin typeface="Arial" panose="020B0604020202020204" pitchFamily="34" charset="0"/>
                <a:cs typeface="Arial" panose="020B0604020202020204" pitchFamily="34" charset="0"/>
              </a:rPr>
              <a:t>diseases to CDC.</a:t>
            </a:r>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Reported cases capture only a fraction of the overall number of people with </a:t>
            </a:r>
            <a:r>
              <a:rPr lang="en-US" dirty="0" smtClean="0">
                <a:latin typeface="Arial" panose="020B0604020202020204" pitchFamily="34" charset="0"/>
                <a:cs typeface="Arial" panose="020B0604020202020204" pitchFamily="34" charset="0"/>
              </a:rPr>
              <a:t>tick-borne </a:t>
            </a:r>
            <a:r>
              <a:rPr lang="en-US" dirty="0">
                <a:latin typeface="Arial" panose="020B0604020202020204" pitchFamily="34" charset="0"/>
                <a:cs typeface="Arial" panose="020B0604020202020204" pitchFamily="34" charset="0"/>
              </a:rPr>
              <a:t>illnesses</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number of counties in the northeastern and upper </a:t>
            </a:r>
            <a:r>
              <a:rPr lang="en-US" dirty="0" smtClean="0">
                <a:latin typeface="Arial" panose="020B0604020202020204" pitchFamily="34" charset="0"/>
                <a:cs typeface="Arial" panose="020B0604020202020204" pitchFamily="34" charset="0"/>
              </a:rPr>
              <a:t>Midwestern </a:t>
            </a:r>
            <a:r>
              <a:rPr lang="en-US" dirty="0">
                <a:latin typeface="Arial" panose="020B0604020202020204" pitchFamily="34" charset="0"/>
                <a:cs typeface="Arial" panose="020B0604020202020204" pitchFamily="34" charset="0"/>
              </a:rPr>
              <a:t>United States that are considered high-risk for Lyme disease increased by more than 300% between 1993 and 2012.</a:t>
            </a:r>
          </a:p>
        </p:txBody>
      </p:sp>
      <p:sp>
        <p:nvSpPr>
          <p:cNvPr id="4" name="TextBox 3"/>
          <p:cNvSpPr txBox="1"/>
          <p:nvPr/>
        </p:nvSpPr>
        <p:spPr>
          <a:xfrm>
            <a:off x="827700" y="6477000"/>
            <a:ext cx="6030300" cy="246221"/>
          </a:xfrm>
          <a:prstGeom prst="rect">
            <a:avLst/>
          </a:prstGeom>
          <a:noFill/>
        </p:spPr>
        <p:txBody>
          <a:bodyPr wrap="square" rtlCol="0">
            <a:spAutoFit/>
          </a:bodyPr>
          <a:lstStyle/>
          <a:p>
            <a:r>
              <a:rPr lang="en-US" sz="1000"/>
              <a:t>www.cdc.gov/media/dpk/diseases-and-conditions/lyme-disease/index.html</a:t>
            </a:r>
            <a:endParaRPr lang="en-US" sz="1000" dirty="0"/>
          </a:p>
        </p:txBody>
      </p:sp>
    </p:spTree>
    <p:extLst>
      <p:ext uri="{BB962C8B-B14F-4D97-AF65-F5344CB8AC3E}">
        <p14:creationId xmlns:p14="http://schemas.microsoft.com/office/powerpoint/2010/main" xmlns="" val="1485605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1720" y="730554"/>
            <a:ext cx="7055380" cy="1219200"/>
          </a:xfrm>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Black-legged Ticks</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5"/>
          <p:cNvSpPr>
            <a:spLocks noGrp="1"/>
          </p:cNvSpPr>
          <p:nvPr>
            <p:ph sz="half" idx="1"/>
          </p:nvPr>
        </p:nvSpPr>
        <p:spPr>
          <a:xfrm>
            <a:off x="5562600" y="1371600"/>
            <a:ext cx="3505200" cy="4502454"/>
          </a:xfrm>
        </p:spPr>
        <p:txBody>
          <a:bodyPr/>
          <a:lstStyle/>
          <a:p>
            <a:endParaRPr lang="en-US" dirty="0"/>
          </a:p>
          <a:p>
            <a:r>
              <a:rPr lang="en-US" b="1" dirty="0" smtClean="0"/>
              <a:t>Anaplasmosis</a:t>
            </a:r>
            <a:endParaRPr lang="en-US" b="1" dirty="0"/>
          </a:p>
          <a:p>
            <a:r>
              <a:rPr lang="en-US" b="1" dirty="0" smtClean="0">
                <a:latin typeface="Arial" panose="020B0604020202020204" pitchFamily="34" charset="0"/>
                <a:cs typeface="Arial" panose="020B0604020202020204" pitchFamily="34" charset="0"/>
              </a:rPr>
              <a:t>Babesiosis</a:t>
            </a:r>
            <a:endParaRPr lang="en-US" b="1" dirty="0">
              <a:latin typeface="Arial" panose="020B0604020202020204" pitchFamily="34" charset="0"/>
              <a:cs typeface="Arial" panose="020B0604020202020204" pitchFamily="34" charset="0"/>
            </a:endParaRPr>
          </a:p>
          <a:p>
            <a:r>
              <a:rPr lang="en-US" b="1" i="1" dirty="0" smtClean="0">
                <a:solidFill>
                  <a:schemeClr val="tx1">
                    <a:lumMod val="75000"/>
                  </a:schemeClr>
                </a:solidFill>
                <a:latin typeface="Arial" panose="020B0604020202020204" pitchFamily="34" charset="0"/>
                <a:cs typeface="Arial" panose="020B0604020202020204" pitchFamily="34" charset="0"/>
              </a:rPr>
              <a:t>Borrelia miyamotoi </a:t>
            </a:r>
            <a:r>
              <a:rPr lang="en-US" b="1" dirty="0" smtClean="0">
                <a:solidFill>
                  <a:schemeClr val="tx1">
                    <a:lumMod val="75000"/>
                  </a:schemeClr>
                </a:solidFill>
                <a:latin typeface="Arial" panose="020B0604020202020204" pitchFamily="34" charset="0"/>
                <a:cs typeface="Arial" panose="020B0604020202020204" pitchFamily="34" charset="0"/>
              </a:rPr>
              <a:t>disease</a:t>
            </a:r>
            <a:endParaRPr lang="en-US" b="1" dirty="0">
              <a:solidFill>
                <a:schemeClr val="tx1">
                  <a:lumMod val="75000"/>
                </a:schemeClr>
              </a:solidFill>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Ehrlichiosis</a:t>
            </a:r>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Lyme </a:t>
            </a:r>
            <a:r>
              <a:rPr lang="en-US" b="1" dirty="0">
                <a:latin typeface="Arial" panose="020B0604020202020204" pitchFamily="34" charset="0"/>
                <a:cs typeface="Arial" panose="020B0604020202020204" pitchFamily="34" charset="0"/>
              </a:rPr>
              <a:t>disease</a:t>
            </a:r>
          </a:p>
          <a:p>
            <a:r>
              <a:rPr lang="en-US" b="1" dirty="0" smtClean="0">
                <a:latin typeface="Arial" panose="020B0604020202020204" pitchFamily="34" charset="0"/>
                <a:cs typeface="Arial" panose="020B0604020202020204" pitchFamily="34" charset="0"/>
              </a:rPr>
              <a:t>Powassan </a:t>
            </a:r>
            <a:r>
              <a:rPr lang="en-US" b="1" dirty="0">
                <a:latin typeface="Arial" panose="020B0604020202020204" pitchFamily="34" charset="0"/>
                <a:cs typeface="Arial" panose="020B0604020202020204" pitchFamily="34" charset="0"/>
              </a:rPr>
              <a:t>encephalitis</a:t>
            </a:r>
          </a:p>
          <a:p>
            <a:endParaRPr lang="en-US" dirty="0"/>
          </a:p>
        </p:txBody>
      </p:sp>
      <p:sp>
        <p:nvSpPr>
          <p:cNvPr id="7" name="TextBox 6"/>
          <p:cNvSpPr txBox="1"/>
          <p:nvPr/>
        </p:nvSpPr>
        <p:spPr>
          <a:xfrm>
            <a:off x="381000" y="6248400"/>
            <a:ext cx="4343400" cy="246221"/>
          </a:xfrm>
          <a:prstGeom prst="rect">
            <a:avLst/>
          </a:prstGeom>
          <a:noFill/>
        </p:spPr>
        <p:txBody>
          <a:bodyPr wrap="square" rtlCol="0">
            <a:spAutoFit/>
          </a:bodyPr>
          <a:lstStyle/>
          <a:p>
            <a:r>
              <a:rPr lang="en-US" sz="1000" dirty="0"/>
              <a:t>cdc.gov/ticks/geographic_distribution.html</a:t>
            </a:r>
          </a:p>
        </p:txBody>
      </p:sp>
      <p:pic>
        <p:nvPicPr>
          <p:cNvPr id="8" name="Picture 7"/>
          <p:cNvPicPr>
            <a:picLocks noChangeAspect="1"/>
          </p:cNvPicPr>
          <p:nvPr/>
        </p:nvPicPr>
        <p:blipFill>
          <a:blip r:embed="rId3" cstate="print"/>
          <a:stretch>
            <a:fillRect/>
          </a:stretch>
        </p:blipFill>
        <p:spPr>
          <a:xfrm>
            <a:off x="243236" y="1949754"/>
            <a:ext cx="5260743" cy="3290887"/>
          </a:xfrm>
          <a:prstGeom prst="rect">
            <a:avLst/>
          </a:prstGeom>
          <a:effectLst>
            <a:glow rad="101600">
              <a:schemeClr val="accent2">
                <a:satMod val="175000"/>
                <a:alpha val="57000"/>
              </a:schemeClr>
            </a:glow>
            <a:softEdge rad="63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19800" y="4365441"/>
            <a:ext cx="2367822" cy="2006069"/>
          </a:xfrm>
          <a:prstGeom prst="rect">
            <a:avLst/>
          </a:prstGeom>
        </p:spPr>
      </p:pic>
    </p:spTree>
    <p:extLst>
      <p:ext uri="{BB962C8B-B14F-4D97-AF65-F5344CB8AC3E}">
        <p14:creationId xmlns:p14="http://schemas.microsoft.com/office/powerpoint/2010/main" xmlns="" val="45029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133600"/>
            <a:ext cx="4419600" cy="1624648"/>
          </a:xfrm>
        </p:spPr>
        <p:txBody>
          <a:bodyPr/>
          <a:lstStyle/>
          <a:p>
            <a:r>
              <a:rPr lang="en-US" sz="36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Black-legged Ticks</a:t>
            </a:r>
            <a:endParaRPr lang="en-US" sz="36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8600" y="207080"/>
            <a:ext cx="3897213" cy="6105296"/>
          </a:xfrm>
          <a:prstGeom prst="rect">
            <a:avLst/>
          </a:prstGeom>
        </p:spPr>
      </p:pic>
      <p:sp>
        <p:nvSpPr>
          <p:cNvPr id="8" name="TextBox 7"/>
          <p:cNvSpPr txBox="1"/>
          <p:nvPr/>
        </p:nvSpPr>
        <p:spPr>
          <a:xfrm>
            <a:off x="152400" y="6400800"/>
            <a:ext cx="5638800" cy="246221"/>
          </a:xfrm>
          <a:prstGeom prst="rect">
            <a:avLst/>
          </a:prstGeom>
          <a:noFill/>
        </p:spPr>
        <p:txBody>
          <a:bodyPr wrap="square" rtlCol="0">
            <a:spAutoFit/>
          </a:bodyPr>
          <a:lstStyle/>
          <a:p>
            <a:r>
              <a:rPr lang="en-US" sz="1000" dirty="0" smtClean="0"/>
              <a:t>extension.unh.edu/resource/biology-and-management-ticks-new-</a:t>
            </a:r>
            <a:r>
              <a:rPr lang="en-US" sz="1000" dirty="0" err="1" smtClean="0"/>
              <a:t>hampshire</a:t>
            </a:r>
            <a:r>
              <a:rPr lang="en-US" sz="1000" dirty="0" smtClean="0"/>
              <a:t>-fact-sheet</a:t>
            </a:r>
            <a:endParaRPr lang="en-US" sz="1000" dirty="0"/>
          </a:p>
        </p:txBody>
      </p:sp>
    </p:spTree>
    <p:extLst>
      <p:ext uri="{BB962C8B-B14F-4D97-AF65-F5344CB8AC3E}">
        <p14:creationId xmlns:p14="http://schemas.microsoft.com/office/powerpoint/2010/main" xmlns="" val="1295513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11" y="457200"/>
            <a:ext cx="7055380" cy="838200"/>
          </a:xfrm>
        </p:spPr>
        <p:txBody>
          <a:bodyPr/>
          <a:lstStyle/>
          <a:p>
            <a:r>
              <a:rPr lang="en-US" sz="32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American Dog Tick</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cstate="print"/>
          <a:stretch>
            <a:fillRect/>
          </a:stretch>
        </p:blipFill>
        <p:spPr>
          <a:xfrm>
            <a:off x="416011" y="1228649"/>
            <a:ext cx="3282428" cy="2143405"/>
          </a:xfrm>
          <a:prstGeom prst="rect">
            <a:avLst/>
          </a:prstGeom>
          <a:effectLst>
            <a:glow rad="101600">
              <a:schemeClr val="accent2">
                <a:satMod val="175000"/>
                <a:alpha val="68000"/>
              </a:schemeClr>
            </a:glow>
            <a:softEdge rad="63500"/>
          </a:effectLst>
        </p:spPr>
      </p:pic>
      <p:sp>
        <p:nvSpPr>
          <p:cNvPr id="4" name="Content Placeholder 3"/>
          <p:cNvSpPr>
            <a:spLocks noGrp="1"/>
          </p:cNvSpPr>
          <p:nvPr>
            <p:ph sz="half" idx="2"/>
          </p:nvPr>
        </p:nvSpPr>
        <p:spPr>
          <a:xfrm>
            <a:off x="6543418" y="914400"/>
            <a:ext cx="3062249" cy="4537129"/>
          </a:xfrm>
        </p:spPr>
        <p:txBody>
          <a:bodyPr>
            <a:normAutofit/>
          </a:bodyPr>
          <a:lstStyle/>
          <a:p>
            <a:endParaRPr lang="en-US" dirty="0"/>
          </a:p>
          <a:p>
            <a:endParaRPr lang="en-US" dirty="0"/>
          </a:p>
          <a:p>
            <a:r>
              <a:rPr lang="en-US" b="1" dirty="0">
                <a:latin typeface="Arial" panose="020B0604020202020204" pitchFamily="34" charset="0"/>
                <a:cs typeface="Arial" panose="020B0604020202020204" pitchFamily="34" charset="0"/>
              </a:rPr>
              <a:t>Rocky Mountain spotted </a:t>
            </a:r>
            <a:r>
              <a:rPr lang="en-US" b="1" dirty="0" smtClean="0">
                <a:latin typeface="Arial" panose="020B0604020202020204" pitchFamily="34" charset="0"/>
                <a:cs typeface="Arial" panose="020B0604020202020204" pitchFamily="34" charset="0"/>
              </a:rPr>
              <a:t>fever</a:t>
            </a:r>
          </a:p>
          <a:p>
            <a:r>
              <a:rPr lang="en-US" b="1" dirty="0" smtClean="0">
                <a:latin typeface="Arial" panose="020B0604020202020204" pitchFamily="34" charset="0"/>
                <a:cs typeface="Arial" panose="020B0604020202020204" pitchFamily="34" charset="0"/>
              </a:rPr>
              <a:t>Tick Paralysis</a:t>
            </a:r>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Tularemia</a:t>
            </a:r>
          </a:p>
          <a:p>
            <a:pPr marL="0" indent="0">
              <a:buNone/>
            </a:pPr>
            <a:endParaRPr lang="en-US" dirty="0"/>
          </a:p>
          <a:p>
            <a:pPr marL="0" indent="0">
              <a:buNone/>
            </a:pPr>
            <a:endParaRPr lang="en-US" dirty="0"/>
          </a:p>
          <a:p>
            <a:pPr marL="0" indent="0">
              <a:buNone/>
            </a:pPr>
            <a:endParaRPr lang="en-US" dirty="0"/>
          </a:p>
          <a:p>
            <a:r>
              <a:rPr lang="en-US" b="1" dirty="0" smtClean="0">
                <a:latin typeface="Arial" panose="020B0604020202020204" pitchFamily="34" charset="0"/>
                <a:cs typeface="Arial" panose="020B0604020202020204" pitchFamily="34" charset="0"/>
              </a:rPr>
              <a:t>Rocky Mountain spotted fever</a:t>
            </a:r>
          </a:p>
          <a:p>
            <a:endParaRPr lang="en-US" dirty="0"/>
          </a:p>
          <a:p>
            <a:endParaRPr lang="en-US" dirty="0"/>
          </a:p>
        </p:txBody>
      </p:sp>
      <p:sp>
        <p:nvSpPr>
          <p:cNvPr id="7" name="TextBox 6"/>
          <p:cNvSpPr txBox="1"/>
          <p:nvPr/>
        </p:nvSpPr>
        <p:spPr>
          <a:xfrm>
            <a:off x="416011" y="6470924"/>
            <a:ext cx="4343400" cy="246221"/>
          </a:xfrm>
          <a:prstGeom prst="rect">
            <a:avLst/>
          </a:prstGeom>
          <a:noFill/>
        </p:spPr>
        <p:txBody>
          <a:bodyPr wrap="square" rtlCol="0">
            <a:spAutoFit/>
          </a:bodyPr>
          <a:lstStyle/>
          <a:p>
            <a:r>
              <a:rPr lang="en-US" sz="1000" dirty="0"/>
              <a:t>cdc.gov/ticks/geographic_distribution.html</a:t>
            </a: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76657" y="1295400"/>
            <a:ext cx="2300575" cy="1992121"/>
          </a:xfrm>
          <a:prstGeom prst="rect">
            <a:avLst/>
          </a:prstGeom>
        </p:spPr>
      </p:pic>
      <p:sp>
        <p:nvSpPr>
          <p:cNvPr id="9" name="TextBox 8"/>
          <p:cNvSpPr txBox="1"/>
          <p:nvPr/>
        </p:nvSpPr>
        <p:spPr>
          <a:xfrm>
            <a:off x="381000" y="3523886"/>
            <a:ext cx="5334000" cy="584775"/>
          </a:xfrm>
          <a:prstGeom prst="rect">
            <a:avLst/>
          </a:prstGeom>
          <a:noFill/>
        </p:spPr>
        <p:txBody>
          <a:bodyPr wrap="square" rtlCol="0">
            <a:spAutoFit/>
          </a:bodyPr>
          <a:lstStyle/>
          <a:p>
            <a:r>
              <a:rPr lang="en-US" sz="3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Brown Dog Tick</a:t>
            </a:r>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6011" y="4318575"/>
            <a:ext cx="3282428" cy="1987692"/>
          </a:xfrm>
          <a:prstGeom prst="rect">
            <a:avLst/>
          </a:prstGeom>
          <a:effectLst>
            <a:glow rad="101600">
              <a:schemeClr val="accent2">
                <a:satMod val="175000"/>
                <a:alpha val="82000"/>
              </a:schemeClr>
            </a:glow>
            <a:softEdge rad="63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018171" y="4318575"/>
            <a:ext cx="2268329" cy="1921779"/>
          </a:xfrm>
          <a:prstGeom prst="rect">
            <a:avLst/>
          </a:prstGeom>
        </p:spPr>
      </p:pic>
    </p:spTree>
    <p:extLst>
      <p:ext uri="{BB962C8B-B14F-4D97-AF65-F5344CB8AC3E}">
        <p14:creationId xmlns:p14="http://schemas.microsoft.com/office/powerpoint/2010/main" xmlns="" val="17111111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33400"/>
            <a:ext cx="7249757" cy="1552930"/>
          </a:xfrm>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Lone Star Tick</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5"/>
          <p:cNvSpPr>
            <a:spLocks noGrp="1"/>
          </p:cNvSpPr>
          <p:nvPr>
            <p:ph sz="half" idx="1"/>
          </p:nvPr>
        </p:nvSpPr>
        <p:spPr>
          <a:xfrm>
            <a:off x="6096000" y="1309865"/>
            <a:ext cx="2764715" cy="3743045"/>
          </a:xfrm>
        </p:spPr>
        <p:txBody>
          <a:bodyPr/>
          <a:lstStyle/>
          <a:p>
            <a:endParaRPr lang="en-US" dirty="0"/>
          </a:p>
          <a:p>
            <a:endParaRPr lang="en-US" dirty="0"/>
          </a:p>
          <a:p>
            <a:r>
              <a:rPr lang="en-US" b="1" dirty="0">
                <a:latin typeface="Arial" panose="020B0604020202020204" pitchFamily="34" charset="0"/>
                <a:cs typeface="Arial" panose="020B0604020202020204" pitchFamily="34" charset="0"/>
              </a:rPr>
              <a:t>Ehrlichiosis</a:t>
            </a:r>
          </a:p>
          <a:p>
            <a:r>
              <a:rPr lang="en-US" b="1" dirty="0" smtClean="0">
                <a:latin typeface="Arial" panose="020B0604020202020204" pitchFamily="34" charset="0"/>
                <a:cs typeface="Arial" panose="020B0604020202020204" pitchFamily="34" charset="0"/>
              </a:rPr>
              <a:t>Tularemia</a:t>
            </a:r>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Heartland </a:t>
            </a:r>
            <a:r>
              <a:rPr lang="en-US" b="1" dirty="0">
                <a:latin typeface="Arial" panose="020B0604020202020204" pitchFamily="34" charset="0"/>
                <a:cs typeface="Arial" panose="020B0604020202020204" pitchFamily="34" charset="0"/>
              </a:rPr>
              <a:t>V</a:t>
            </a:r>
            <a:r>
              <a:rPr lang="en-US" b="1" dirty="0" smtClean="0">
                <a:latin typeface="Arial" panose="020B0604020202020204" pitchFamily="34" charset="0"/>
                <a:cs typeface="Arial" panose="020B0604020202020204" pitchFamily="34" charset="0"/>
              </a:rPr>
              <a:t>irus </a:t>
            </a:r>
          </a:p>
          <a:p>
            <a:r>
              <a:rPr lang="en-US" b="1" dirty="0" smtClean="0">
                <a:latin typeface="Arial" panose="020B0604020202020204" pitchFamily="34" charset="0"/>
                <a:cs typeface="Arial" panose="020B0604020202020204" pitchFamily="34" charset="0"/>
              </a:rPr>
              <a:t>Bite may be linked to meat allergy</a:t>
            </a:r>
            <a:endParaRPr lang="en-US" b="1" dirty="0">
              <a:latin typeface="Arial" panose="020B0604020202020204" pitchFamily="34" charset="0"/>
              <a:cs typeface="Arial" panose="020B0604020202020204" pitchFamily="34" charset="0"/>
            </a:endParaRPr>
          </a:p>
          <a:p>
            <a:endParaRPr lang="en-US" dirty="0"/>
          </a:p>
        </p:txBody>
      </p:sp>
      <p:pic>
        <p:nvPicPr>
          <p:cNvPr id="10" name="Picture 9"/>
          <p:cNvPicPr>
            <a:picLocks noChangeAspect="1"/>
          </p:cNvPicPr>
          <p:nvPr/>
        </p:nvPicPr>
        <p:blipFill>
          <a:blip r:embed="rId2" cstate="print"/>
          <a:stretch>
            <a:fillRect/>
          </a:stretch>
        </p:blipFill>
        <p:spPr>
          <a:xfrm>
            <a:off x="187435" y="2209800"/>
            <a:ext cx="5662569" cy="3429000"/>
          </a:xfrm>
          <a:prstGeom prst="rect">
            <a:avLst/>
          </a:prstGeom>
          <a:effectLst>
            <a:glow rad="101600">
              <a:schemeClr val="accent2">
                <a:satMod val="175000"/>
                <a:alpha val="61000"/>
              </a:schemeClr>
            </a:glow>
            <a:softEdge rad="63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22773" y="4461405"/>
            <a:ext cx="2362200" cy="2001309"/>
          </a:xfrm>
          <a:prstGeom prst="rect">
            <a:avLst/>
          </a:prstGeom>
        </p:spPr>
      </p:pic>
      <p:sp>
        <p:nvSpPr>
          <p:cNvPr id="12" name="TextBox 11"/>
          <p:cNvSpPr txBox="1"/>
          <p:nvPr/>
        </p:nvSpPr>
        <p:spPr>
          <a:xfrm>
            <a:off x="609600" y="6339604"/>
            <a:ext cx="3810000" cy="246221"/>
          </a:xfrm>
          <a:prstGeom prst="rect">
            <a:avLst/>
          </a:prstGeom>
          <a:noFill/>
        </p:spPr>
        <p:txBody>
          <a:bodyPr wrap="square" rtlCol="0">
            <a:spAutoFit/>
          </a:bodyPr>
          <a:lstStyle/>
          <a:p>
            <a:r>
              <a:rPr lang="en-US" sz="1000" dirty="0"/>
              <a:t>cdc.gov/ticks/geographic_distribution.html</a:t>
            </a:r>
          </a:p>
        </p:txBody>
      </p:sp>
    </p:spTree>
    <p:extLst>
      <p:ext uri="{BB962C8B-B14F-4D97-AF65-F5344CB8AC3E}">
        <p14:creationId xmlns:p14="http://schemas.microsoft.com/office/powerpoint/2010/main" xmlns="" val="20385224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Asian Longhorned Tick</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474413" y="2209800"/>
            <a:ext cx="4768132" cy="2849917"/>
          </a:xfrm>
        </p:spPr>
      </p:pic>
      <p:sp>
        <p:nvSpPr>
          <p:cNvPr id="4" name="Content Placeholder 3"/>
          <p:cNvSpPr>
            <a:spLocks noGrp="1"/>
          </p:cNvSpPr>
          <p:nvPr>
            <p:ph sz="half" idx="2"/>
          </p:nvPr>
        </p:nvSpPr>
        <p:spPr>
          <a:xfrm>
            <a:off x="5410200" y="1371600"/>
            <a:ext cx="3298115" cy="4809845"/>
          </a:xfrm>
        </p:spPr>
        <p:txBody>
          <a:bodyPr>
            <a:normAutofit fontScale="85000" lnSpcReduction="20000"/>
          </a:bodyPr>
          <a:lstStyle/>
          <a:p>
            <a:pPr marL="0" indent="0">
              <a:buNone/>
            </a:pPr>
            <a:endParaRPr lang="en-US" dirty="0"/>
          </a:p>
          <a:p>
            <a:r>
              <a:rPr lang="en-US" sz="2100" b="1" dirty="0">
                <a:latin typeface="Arial" panose="020B0604020202020204" pitchFamily="34" charset="0"/>
                <a:cs typeface="Arial" panose="020B0604020202020204" pitchFamily="34" charset="0"/>
              </a:rPr>
              <a:t>R</a:t>
            </a:r>
            <a:r>
              <a:rPr lang="en-US" sz="2100" b="1" dirty="0" smtClean="0">
                <a:latin typeface="Arial" panose="020B0604020202020204" pitchFamily="34" charset="0"/>
                <a:cs typeface="Arial" panose="020B0604020202020204" pitchFamily="34" charset="0"/>
              </a:rPr>
              <a:t>eported </a:t>
            </a:r>
            <a:r>
              <a:rPr lang="en-US" sz="2100" b="1" dirty="0">
                <a:latin typeface="Arial" panose="020B0604020202020204" pitchFamily="34" charset="0"/>
                <a:cs typeface="Arial" panose="020B0604020202020204" pitchFamily="34" charset="0"/>
              </a:rPr>
              <a:t>for the first time in the United States in 2017. </a:t>
            </a:r>
            <a:endParaRPr lang="en-US" sz="2100" b="1" dirty="0" smtClean="0">
              <a:latin typeface="Arial" panose="020B0604020202020204" pitchFamily="34" charset="0"/>
              <a:cs typeface="Arial" panose="020B0604020202020204" pitchFamily="34" charset="0"/>
            </a:endParaRPr>
          </a:p>
          <a:p>
            <a:r>
              <a:rPr lang="en-US" sz="2100" b="1" dirty="0">
                <a:latin typeface="Arial" panose="020B0604020202020204" pitchFamily="34" charset="0"/>
                <a:cs typeface="Arial" panose="020B0604020202020204" pitchFamily="34" charset="0"/>
              </a:rPr>
              <a:t>In other countries, bites from these ticks can make people and animals seriously ill. As of March 25, 2019, no harmful </a:t>
            </a:r>
            <a:r>
              <a:rPr lang="en-US" sz="2100" b="1" dirty="0" smtClean="0">
                <a:latin typeface="Arial" panose="020B0604020202020204" pitchFamily="34" charset="0"/>
                <a:cs typeface="Arial" panose="020B0604020202020204" pitchFamily="34" charset="0"/>
              </a:rPr>
              <a:t>pathogens have </a:t>
            </a:r>
            <a:r>
              <a:rPr lang="en-US" sz="2100" b="1" dirty="0">
                <a:latin typeface="Arial" panose="020B0604020202020204" pitchFamily="34" charset="0"/>
                <a:cs typeface="Arial" panose="020B0604020202020204" pitchFamily="34" charset="0"/>
              </a:rPr>
              <a:t>been found in the ticks collected in the United States. Research is ongoing</a:t>
            </a:r>
            <a:r>
              <a:rPr lang="en-US" sz="2100" b="1" dirty="0" smtClean="0">
                <a:latin typeface="Arial" panose="020B0604020202020204" pitchFamily="34" charset="0"/>
                <a:cs typeface="Arial" panose="020B0604020202020204" pitchFamily="34" charset="0"/>
              </a:rPr>
              <a:t>.</a:t>
            </a:r>
            <a:endParaRPr lang="en-US" sz="2100" b="1" dirty="0">
              <a:latin typeface="Arial" panose="020B0604020202020204" pitchFamily="34" charset="0"/>
              <a:cs typeface="Arial" panose="020B0604020202020204" pitchFamily="34" charset="0"/>
            </a:endParaRPr>
          </a:p>
          <a:p>
            <a:r>
              <a:rPr lang="en-US" sz="2100" b="1" dirty="0">
                <a:latin typeface="Arial" panose="020B0604020202020204" pitchFamily="34" charset="0"/>
                <a:cs typeface="Arial" panose="020B0604020202020204" pitchFamily="34" charset="0"/>
              </a:rPr>
              <a:t>As of March 11, 2019, Asian L</a:t>
            </a:r>
            <a:r>
              <a:rPr lang="en-US" sz="2100" b="1" dirty="0" smtClean="0">
                <a:latin typeface="Arial" panose="020B0604020202020204" pitchFamily="34" charset="0"/>
                <a:cs typeface="Arial" panose="020B0604020202020204" pitchFamily="34" charset="0"/>
              </a:rPr>
              <a:t>onghorned </a:t>
            </a:r>
            <a:r>
              <a:rPr lang="en-US" sz="2100" b="1" dirty="0">
                <a:latin typeface="Arial" panose="020B0604020202020204" pitchFamily="34" charset="0"/>
                <a:cs typeface="Arial" panose="020B0604020202020204" pitchFamily="34" charset="0"/>
              </a:rPr>
              <a:t>ticks have been found in </a:t>
            </a:r>
            <a:r>
              <a:rPr lang="en-US" sz="2100" b="1" dirty="0" smtClean="0">
                <a:latin typeface="Arial" panose="020B0604020202020204" pitchFamily="34" charset="0"/>
                <a:cs typeface="Arial" panose="020B0604020202020204" pitchFamily="34" charset="0"/>
              </a:rPr>
              <a:t>AR, CT, KY, MD, NC, NJ, NY, PA, VA, </a:t>
            </a:r>
            <a:r>
              <a:rPr lang="en-US" sz="2100" b="1" dirty="0">
                <a:latin typeface="Arial" panose="020B0604020202020204" pitchFamily="34" charset="0"/>
                <a:cs typeface="Arial" panose="020B0604020202020204" pitchFamily="34" charset="0"/>
              </a:rPr>
              <a:t>and </a:t>
            </a:r>
            <a:r>
              <a:rPr lang="en-US" sz="2100" b="1" dirty="0" smtClean="0">
                <a:latin typeface="Arial" panose="020B0604020202020204" pitchFamily="34" charset="0"/>
                <a:cs typeface="Arial" panose="020B0604020202020204" pitchFamily="34" charset="0"/>
              </a:rPr>
              <a:t>WV</a:t>
            </a:r>
            <a:endParaRPr lang="en-US" sz="2100" b="1" dirty="0">
              <a:latin typeface="Arial" panose="020B0604020202020204" pitchFamily="34" charset="0"/>
              <a:cs typeface="Arial" panose="020B0604020202020204" pitchFamily="34" charset="0"/>
            </a:endParaRPr>
          </a:p>
          <a:p>
            <a:endParaRPr lang="en-US" dirty="0"/>
          </a:p>
        </p:txBody>
      </p:sp>
      <p:sp>
        <p:nvSpPr>
          <p:cNvPr id="6" name="TextBox 5"/>
          <p:cNvSpPr txBox="1"/>
          <p:nvPr/>
        </p:nvSpPr>
        <p:spPr>
          <a:xfrm>
            <a:off x="609600" y="6483069"/>
            <a:ext cx="3886200" cy="246221"/>
          </a:xfrm>
          <a:prstGeom prst="rect">
            <a:avLst/>
          </a:prstGeom>
          <a:noFill/>
        </p:spPr>
        <p:txBody>
          <a:bodyPr wrap="square" rtlCol="0">
            <a:spAutoFit/>
          </a:bodyPr>
          <a:lstStyle/>
          <a:p>
            <a:r>
              <a:rPr lang="en-US" sz="1000" dirty="0"/>
              <a:t>www.cdc.gov/ticks/longhorned-tick</a:t>
            </a:r>
          </a:p>
        </p:txBody>
      </p:sp>
    </p:spTree>
    <p:extLst>
      <p:ext uri="{BB962C8B-B14F-4D97-AF65-F5344CB8AC3E}">
        <p14:creationId xmlns:p14="http://schemas.microsoft.com/office/powerpoint/2010/main" xmlns="" val="4258116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Hampshire</a:t>
            </a:r>
            <a:b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Mosquitoes and Ticks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b="1" dirty="0" smtClean="0">
                <a:latin typeface="Arial" panose="020B0604020202020204" pitchFamily="34" charset="0"/>
                <a:cs typeface="Arial" panose="020B0604020202020204" pitchFamily="34" charset="0"/>
              </a:rPr>
              <a:t>Mosquitoes</a:t>
            </a:r>
            <a:r>
              <a:rPr lang="en-US" b="1" dirty="0">
                <a:latin typeface="Arial" panose="020B0604020202020204" pitchFamily="34" charset="0"/>
                <a:cs typeface="Arial" panose="020B0604020202020204" pitchFamily="34" charset="0"/>
              </a:rPr>
              <a:t> – </a:t>
            </a:r>
            <a:r>
              <a:rPr lang="en-US" b="1" dirty="0" smtClean="0">
                <a:latin typeface="Arial" panose="020B0604020202020204" pitchFamily="34" charset="0"/>
                <a:cs typeface="Arial" panose="020B0604020202020204" pitchFamily="34" charset="0"/>
              </a:rPr>
              <a:t>are a </a:t>
            </a:r>
            <a:r>
              <a:rPr lang="en-US" b="1" dirty="0">
                <a:latin typeface="Arial" panose="020B0604020202020204" pitchFamily="34" charset="0"/>
                <a:cs typeface="Arial" panose="020B0604020202020204" pitchFamily="34" charset="0"/>
              </a:rPr>
              <a:t>vector for the transmission of </a:t>
            </a:r>
            <a:r>
              <a:rPr lang="en-US" b="1" dirty="0" smtClean="0">
                <a:latin typeface="Arial" panose="020B0604020202020204" pitchFamily="34" charset="0"/>
                <a:cs typeface="Arial" panose="020B0604020202020204" pitchFamily="34" charset="0"/>
              </a:rPr>
              <a:t>dozens of diseases worldwide. Three diseases are currently a concern in NH. Mosquitoes </a:t>
            </a:r>
            <a:r>
              <a:rPr lang="en-US" b="1" dirty="0">
                <a:latin typeface="Arial" panose="020B0604020202020204" pitchFamily="34" charset="0"/>
                <a:cs typeface="Arial" panose="020B0604020202020204" pitchFamily="34" charset="0"/>
              </a:rPr>
              <a:t>kill more people than any other animal: over 700,000 each </a:t>
            </a:r>
            <a:r>
              <a:rPr lang="en-US" b="1" dirty="0" smtClean="0">
                <a:latin typeface="Arial" panose="020B0604020202020204" pitchFamily="34" charset="0"/>
                <a:cs typeface="Arial" panose="020B0604020202020204" pitchFamily="34" charset="0"/>
              </a:rPr>
              <a:t>year</a:t>
            </a:r>
          </a:p>
          <a:p>
            <a:pPr lvl="1"/>
            <a:r>
              <a:rPr lang="en-US" b="1" dirty="0" smtClean="0">
                <a:latin typeface="Arial" panose="020B0604020202020204" pitchFamily="34" charset="0"/>
                <a:cs typeface="Arial" panose="020B0604020202020204" pitchFamily="34" charset="0"/>
              </a:rPr>
              <a:t>Mosquito season in New Hampshire lasts from May through the fall until a hard freeze</a:t>
            </a:r>
          </a:p>
          <a:p>
            <a:pPr marL="457207" lvl="1" indent="0">
              <a:buNone/>
            </a:pPr>
            <a:endParaRPr lang="en-US"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Ticks </a:t>
            </a:r>
            <a:r>
              <a:rPr lang="en-US" b="1" dirty="0">
                <a:latin typeface="Arial" panose="020B0604020202020204" pitchFamily="34" charset="0"/>
                <a:cs typeface="Arial" panose="020B0604020202020204" pitchFamily="34" charset="0"/>
              </a:rPr>
              <a:t>- five major tick-borne </a:t>
            </a:r>
            <a:r>
              <a:rPr lang="en-US" b="1" dirty="0" smtClean="0">
                <a:latin typeface="Arial" panose="020B0604020202020204" pitchFamily="34" charset="0"/>
                <a:cs typeface="Arial" panose="020B0604020202020204" pitchFamily="34" charset="0"/>
              </a:rPr>
              <a:t>diseases are spread by four </a:t>
            </a:r>
            <a:r>
              <a:rPr lang="en-US" b="1" dirty="0">
                <a:latin typeface="Arial" panose="020B0604020202020204" pitchFamily="34" charset="0"/>
                <a:cs typeface="Arial" panose="020B0604020202020204" pitchFamily="34" charset="0"/>
              </a:rPr>
              <a:t>tick species </a:t>
            </a:r>
            <a:r>
              <a:rPr lang="en-US" b="1" dirty="0" smtClean="0">
                <a:latin typeface="Arial" panose="020B0604020202020204" pitchFamily="34" charset="0"/>
                <a:cs typeface="Arial" panose="020B0604020202020204" pitchFamily="34" charset="0"/>
              </a:rPr>
              <a:t>in </a:t>
            </a:r>
            <a:r>
              <a:rPr lang="en-US" b="1" dirty="0">
                <a:latin typeface="Arial" panose="020B0604020202020204" pitchFamily="34" charset="0"/>
                <a:cs typeface="Arial" panose="020B0604020202020204" pitchFamily="34" charset="0"/>
              </a:rPr>
              <a:t>New </a:t>
            </a:r>
            <a:r>
              <a:rPr lang="en-US" b="1" dirty="0" smtClean="0">
                <a:latin typeface="Arial" panose="020B0604020202020204" pitchFamily="34" charset="0"/>
                <a:cs typeface="Arial" panose="020B0604020202020204" pitchFamily="34" charset="0"/>
              </a:rPr>
              <a:t>Hampshire. </a:t>
            </a:r>
          </a:p>
          <a:p>
            <a:pPr lvl="1"/>
            <a:r>
              <a:rPr lang="en-US" b="1" dirty="0" smtClean="0">
                <a:latin typeface="Arial" panose="020B0604020202020204" pitchFamily="34" charset="0"/>
                <a:cs typeface="Arial" panose="020B0604020202020204" pitchFamily="34" charset="0"/>
              </a:rPr>
              <a:t>Tick season in New Hampshire begins in March and lasts into November</a:t>
            </a:r>
          </a:p>
        </p:txBody>
      </p:sp>
    </p:spTree>
    <p:extLst>
      <p:ext uri="{BB962C8B-B14F-4D97-AF65-F5344CB8AC3E}">
        <p14:creationId xmlns:p14="http://schemas.microsoft.com/office/powerpoint/2010/main" xmlns="" val="36716757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718"/>
            <a:ext cx="8088213" cy="1400530"/>
          </a:xfrm>
        </p:spPr>
        <p:txBody>
          <a:bodyPr/>
          <a:lstStyle/>
          <a:p>
            <a:r>
              <a:rPr lang="en-US" sz="4000"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Preventing Tick-borne Disease</a:t>
            </a:r>
            <a:endParaRPr lang="en-US" sz="40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163413" y="1853248"/>
            <a:ext cx="4324365" cy="4403091"/>
          </a:xfrm>
        </p:spPr>
        <p:txBody>
          <a:bodyPr>
            <a:normAutofit/>
          </a:bodyPr>
          <a:lstStyle/>
          <a:p>
            <a:r>
              <a:rPr lang="en-US" b="1" dirty="0" smtClean="0">
                <a:latin typeface="Arial" panose="020B0604020202020204" pitchFamily="34" charset="0"/>
                <a:cs typeface="Arial" panose="020B0604020202020204" pitchFamily="34" charset="0"/>
              </a:rPr>
              <a:t>Treat your clothing and gear with 0.5% Permethrin</a:t>
            </a:r>
          </a:p>
          <a:p>
            <a:r>
              <a:rPr lang="en-US" b="1" dirty="0" smtClean="0">
                <a:latin typeface="Arial" panose="020B0604020202020204" pitchFamily="34" charset="0"/>
                <a:cs typeface="Arial" panose="020B0604020202020204" pitchFamily="34" charset="0"/>
              </a:rPr>
              <a:t>Use EPA registered insect repellent</a:t>
            </a:r>
          </a:p>
          <a:p>
            <a:r>
              <a:rPr lang="en-US" b="1" dirty="0" smtClean="0">
                <a:latin typeface="Arial" panose="020B0604020202020204" pitchFamily="34" charset="0"/>
                <a:cs typeface="Arial" panose="020B0604020202020204" pitchFamily="34" charset="0"/>
              </a:rPr>
              <a:t>Avoid tall grassy areas and walk in the middle of trails</a:t>
            </a:r>
          </a:p>
          <a:p>
            <a:r>
              <a:rPr lang="en-US" b="1" dirty="0" smtClean="0">
                <a:latin typeface="Arial" panose="020B0604020202020204" pitchFamily="34" charset="0"/>
                <a:cs typeface="Arial" panose="020B0604020202020204" pitchFamily="34" charset="0"/>
              </a:rPr>
              <a:t>Check your clothing for ticks</a:t>
            </a:r>
          </a:p>
          <a:p>
            <a:r>
              <a:rPr lang="en-US" b="1" dirty="0" smtClean="0">
                <a:latin typeface="Arial" panose="020B0604020202020204" pitchFamily="34" charset="0"/>
                <a:cs typeface="Arial" panose="020B0604020202020204" pitchFamily="34" charset="0"/>
              </a:rPr>
              <a:t>Examine your gear and pets</a:t>
            </a:r>
          </a:p>
          <a:p>
            <a:r>
              <a:rPr lang="en-US" b="1" dirty="0" smtClean="0">
                <a:latin typeface="Arial" panose="020B0604020202020204" pitchFamily="34" charset="0"/>
                <a:cs typeface="Arial" panose="020B0604020202020204" pitchFamily="34" charset="0"/>
              </a:rPr>
              <a:t>Shower soon after being out side</a:t>
            </a:r>
          </a:p>
          <a:p>
            <a:r>
              <a:rPr lang="en-US" b="1" dirty="0" smtClean="0">
                <a:latin typeface="Arial" panose="020B0604020202020204" pitchFamily="34" charset="0"/>
                <a:cs typeface="Arial" panose="020B0604020202020204" pitchFamily="34" charset="0"/>
              </a:rPr>
              <a:t>Check your skin and scalp for ticks</a:t>
            </a:r>
            <a:endParaRPr lang="en-US" b="1"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5029200" y="1853248"/>
            <a:ext cx="3810000" cy="4504512"/>
          </a:xfrm>
        </p:spPr>
        <p:txBody>
          <a:bodyPr>
            <a:normAutofit/>
          </a:bodyPr>
          <a:lstStyle/>
          <a:p>
            <a:r>
              <a:rPr lang="en-US" b="1" dirty="0">
                <a:latin typeface="Arial" panose="020B0604020202020204" pitchFamily="34" charset="0"/>
                <a:cs typeface="Arial" panose="020B0604020202020204" pitchFamily="34" charset="0"/>
              </a:rPr>
              <a:t>Tick Management Handbook available on the CDC </a:t>
            </a:r>
            <a:r>
              <a:rPr lang="en-US" b="1" dirty="0" smtClean="0">
                <a:latin typeface="Arial" panose="020B0604020202020204" pitchFamily="34" charset="0"/>
                <a:cs typeface="Arial" panose="020B0604020202020204" pitchFamily="34" charset="0"/>
              </a:rPr>
              <a:t>website</a:t>
            </a:r>
          </a:p>
          <a:p>
            <a:r>
              <a:rPr lang="en-US" b="1" dirty="0" smtClean="0">
                <a:latin typeface="Arial" panose="020B0604020202020204" pitchFamily="34" charset="0"/>
                <a:cs typeface="Arial" panose="020B0604020202020204" pitchFamily="34" charset="0"/>
              </a:rPr>
              <a:t>Create a tick free zone in your yard</a:t>
            </a:r>
          </a:p>
          <a:p>
            <a:r>
              <a:rPr lang="en-US" b="1" dirty="0" smtClean="0">
                <a:latin typeface="Arial" panose="020B0604020202020204" pitchFamily="34" charset="0"/>
                <a:cs typeface="Arial" panose="020B0604020202020204" pitchFamily="34" charset="0"/>
              </a:rPr>
              <a:t>Use pesticides to reduce the number of ticks in your yard</a:t>
            </a:r>
          </a:p>
          <a:p>
            <a:pPr lvl="1"/>
            <a:r>
              <a:rPr lang="en-US" b="1" dirty="0" smtClean="0">
                <a:latin typeface="Arial" panose="020B0604020202020204" pitchFamily="34" charset="0"/>
                <a:cs typeface="Arial" panose="020B0604020202020204" pitchFamily="34" charset="0"/>
              </a:rPr>
              <a:t>Follow the label</a:t>
            </a:r>
          </a:p>
          <a:p>
            <a:pPr lvl="1"/>
            <a:r>
              <a:rPr lang="en-US" b="1" dirty="0" smtClean="0">
                <a:latin typeface="Arial" panose="020B0604020202020204" pitchFamily="34" charset="0"/>
                <a:cs typeface="Arial" panose="020B0604020202020204" pitchFamily="34" charset="0"/>
              </a:rPr>
              <a:t>Spray in the evening and avoid spraying flowers to protect bees</a:t>
            </a:r>
          </a:p>
          <a:p>
            <a:pPr lvl="1"/>
            <a:r>
              <a:rPr lang="en-US" b="1" dirty="0" smtClean="0">
                <a:latin typeface="Arial" panose="020B0604020202020204" pitchFamily="34" charset="0"/>
                <a:cs typeface="Arial" panose="020B0604020202020204" pitchFamily="34" charset="0"/>
              </a:rPr>
              <a:t>If you have your yard sprayed by professionals, educate yourself on the products and methods they are using</a:t>
            </a:r>
          </a:p>
          <a:p>
            <a:pPr lvl="1"/>
            <a:endParaRPr lang="en-US" dirty="0" smtClean="0"/>
          </a:p>
          <a:p>
            <a:pPr lvl="1"/>
            <a:endParaRPr lang="en-US" dirty="0" smtClean="0"/>
          </a:p>
          <a:p>
            <a:endParaRPr lang="en-US" dirty="0"/>
          </a:p>
        </p:txBody>
      </p:sp>
      <p:sp>
        <p:nvSpPr>
          <p:cNvPr id="5" name="TextBox 4"/>
          <p:cNvSpPr txBox="1"/>
          <p:nvPr/>
        </p:nvSpPr>
        <p:spPr>
          <a:xfrm>
            <a:off x="837997" y="6459183"/>
            <a:ext cx="3657600" cy="246221"/>
          </a:xfrm>
          <a:prstGeom prst="rect">
            <a:avLst/>
          </a:prstGeom>
          <a:noFill/>
        </p:spPr>
        <p:txBody>
          <a:bodyPr wrap="square" rtlCol="0">
            <a:spAutoFit/>
          </a:bodyPr>
          <a:lstStyle/>
          <a:p>
            <a:r>
              <a:rPr lang="en-US" sz="1000"/>
              <a:t>www.cdc.gov/ticks/avoid/index.html</a:t>
            </a:r>
            <a:endParaRPr lang="en-US" sz="1000" dirty="0"/>
          </a:p>
        </p:txBody>
      </p:sp>
    </p:spTree>
    <p:extLst>
      <p:ext uri="{BB962C8B-B14F-4D97-AF65-F5344CB8AC3E}">
        <p14:creationId xmlns:p14="http://schemas.microsoft.com/office/powerpoint/2010/main" xmlns="" val="3317275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Dogs and Ticks</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152400" y="1676400"/>
            <a:ext cx="3973413" cy="4579939"/>
          </a:xfrm>
        </p:spPr>
        <p:txBody>
          <a:bodyPr/>
          <a:lstStyle/>
          <a:p>
            <a:r>
              <a:rPr lang="en-US" b="1" dirty="0">
                <a:latin typeface="Arial" panose="020B0604020202020204" pitchFamily="34" charset="0"/>
                <a:cs typeface="Arial" panose="020B0604020202020204" pitchFamily="34" charset="0"/>
              </a:rPr>
              <a:t>The most important tick-borne diseases that affect dogs are Lyme disease, Ehrlichiosis, Anaplasmosis, Rocky Mountain Spotted </a:t>
            </a:r>
            <a:r>
              <a:rPr lang="en-US" b="1" dirty="0" smtClean="0">
                <a:latin typeface="Arial" panose="020B0604020202020204" pitchFamily="34" charset="0"/>
                <a:cs typeface="Arial" panose="020B0604020202020204" pitchFamily="34" charset="0"/>
              </a:rPr>
              <a:t>Fever and Babesiosis</a:t>
            </a:r>
          </a:p>
          <a:p>
            <a:r>
              <a:rPr lang="en-US" b="1" dirty="0" smtClean="0">
                <a:latin typeface="Arial" panose="020B0604020202020204" pitchFamily="34" charset="0"/>
                <a:cs typeface="Arial" panose="020B0604020202020204" pitchFamily="34" charset="0"/>
              </a:rPr>
              <a:t>All </a:t>
            </a:r>
            <a:r>
              <a:rPr lang="en-US" b="1" dirty="0">
                <a:latin typeface="Arial" panose="020B0604020202020204" pitchFamily="34" charset="0"/>
                <a:cs typeface="Arial" panose="020B0604020202020204" pitchFamily="34" charset="0"/>
              </a:rPr>
              <a:t>can have serious health consequences </a:t>
            </a:r>
            <a:r>
              <a:rPr lang="en-US" b="1" dirty="0" smtClean="0">
                <a:latin typeface="Arial" panose="020B0604020202020204" pitchFamily="34" charset="0"/>
                <a:cs typeface="Arial" panose="020B0604020202020204" pitchFamily="34" charset="0"/>
              </a:rPr>
              <a:t>for dogs</a:t>
            </a:r>
          </a:p>
          <a:p>
            <a:r>
              <a:rPr lang="en-US" b="1" dirty="0" smtClean="0">
                <a:latin typeface="Arial" panose="020B0604020202020204" pitchFamily="34" charset="0"/>
                <a:cs typeface="Arial" panose="020B0604020202020204" pitchFamily="34" charset="0"/>
              </a:rPr>
              <a:t>Use a veterinary approved tick prevention</a:t>
            </a:r>
          </a:p>
          <a:p>
            <a:r>
              <a:rPr lang="en-US" b="1" dirty="0" smtClean="0">
                <a:latin typeface="Arial" panose="020B0604020202020204" pitchFamily="34" charset="0"/>
                <a:cs typeface="Arial" panose="020B0604020202020204" pitchFamily="34" charset="0"/>
              </a:rPr>
              <a:t>Vaccines are available for Lyme</a:t>
            </a:r>
          </a:p>
          <a:p>
            <a:r>
              <a:rPr lang="en-US" b="1" dirty="0" smtClean="0">
                <a:latin typeface="Arial" panose="020B0604020202020204" pitchFamily="34" charset="0"/>
                <a:cs typeface="Arial" panose="020B0604020202020204" pitchFamily="34" charset="0"/>
              </a:rPr>
              <a:t>Regularly inspect your dog</a:t>
            </a:r>
          </a:p>
          <a:p>
            <a:r>
              <a:rPr lang="en-US" b="1" dirty="0" smtClean="0">
                <a:latin typeface="Arial" panose="020B0604020202020204" pitchFamily="34" charset="0"/>
                <a:cs typeface="Arial" panose="020B0604020202020204" pitchFamily="34" charset="0"/>
              </a:rPr>
              <a:t>Remove ticks quickly</a:t>
            </a:r>
          </a:p>
          <a:p>
            <a:endParaRPr lang="en-US" b="1"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105400" y="1447800"/>
            <a:ext cx="3298825" cy="2474118"/>
          </a:xfr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4195762"/>
            <a:ext cx="3298825" cy="2474119"/>
          </a:xfrm>
          <a:prstGeom prst="rect">
            <a:avLst/>
          </a:prstGeom>
        </p:spPr>
      </p:pic>
    </p:spTree>
    <p:extLst>
      <p:ext uri="{BB962C8B-B14F-4D97-AF65-F5344CB8AC3E}">
        <p14:creationId xmlns:p14="http://schemas.microsoft.com/office/powerpoint/2010/main" xmlns="" val="746967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Reasons for Increased Disease Activity</a:t>
            </a:r>
            <a:endPar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27700" y="2209800"/>
            <a:ext cx="6711654" cy="4038606"/>
          </a:xfrm>
        </p:spPr>
        <p:txBody>
          <a:bodyPr/>
          <a:lstStyle/>
          <a:p>
            <a:r>
              <a:rPr lang="en-US" b="1" dirty="0">
                <a:latin typeface="Arial" panose="020B0604020202020204" pitchFamily="34" charset="0"/>
                <a:cs typeface="Arial" panose="020B0604020202020204" pitchFamily="34" charset="0"/>
              </a:rPr>
              <a:t>Climate </a:t>
            </a:r>
            <a:r>
              <a:rPr lang="en-US" b="1" dirty="0" smtClean="0">
                <a:latin typeface="Arial" panose="020B0604020202020204" pitchFamily="34" charset="0"/>
                <a:cs typeface="Arial" panose="020B0604020202020204" pitchFamily="34" charset="0"/>
              </a:rPr>
              <a:t>Change</a:t>
            </a:r>
          </a:p>
          <a:p>
            <a:r>
              <a:rPr lang="en-US" b="1" dirty="0" smtClean="0">
                <a:latin typeface="Arial" panose="020B0604020202020204" pitchFamily="34" charset="0"/>
                <a:cs typeface="Arial" panose="020B0604020202020204" pitchFamily="34" charset="0"/>
              </a:rPr>
              <a:t>Land use changes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El Niño</a:t>
            </a:r>
          </a:p>
          <a:p>
            <a:r>
              <a:rPr lang="en-US" b="1" dirty="0">
                <a:latin typeface="Arial" panose="020B0604020202020204" pitchFamily="34" charset="0"/>
                <a:cs typeface="Arial" panose="020B0604020202020204" pitchFamily="34" charset="0"/>
              </a:rPr>
              <a:t>Virus Mutation</a:t>
            </a:r>
          </a:p>
          <a:p>
            <a:r>
              <a:rPr lang="en-US" b="1" dirty="0">
                <a:latin typeface="Arial" panose="020B0604020202020204" pitchFamily="34" charset="0"/>
                <a:cs typeface="Arial" panose="020B0604020202020204" pitchFamily="34" charset="0"/>
              </a:rPr>
              <a:t>Crowded Living Conditions</a:t>
            </a:r>
          </a:p>
          <a:p>
            <a:r>
              <a:rPr lang="en-US" b="1" dirty="0" smtClean="0">
                <a:latin typeface="Arial" panose="020B0604020202020204" pitchFamily="34" charset="0"/>
                <a:cs typeface="Arial" panose="020B0604020202020204" pitchFamily="34" charset="0"/>
              </a:rPr>
              <a:t>Increase Global </a:t>
            </a:r>
            <a:r>
              <a:rPr lang="en-US" b="1" dirty="0">
                <a:latin typeface="Arial" panose="020B0604020202020204" pitchFamily="34" charset="0"/>
                <a:cs typeface="Arial" panose="020B0604020202020204" pitchFamily="34" charset="0"/>
              </a:rPr>
              <a:t>Travel</a:t>
            </a:r>
          </a:p>
          <a:p>
            <a:r>
              <a:rPr lang="en-US" b="1" dirty="0">
                <a:latin typeface="Arial" panose="020B0604020202020204" pitchFamily="34" charset="0"/>
                <a:cs typeface="Arial" panose="020B0604020202020204" pitchFamily="34" charset="0"/>
              </a:rPr>
              <a:t>Smaller World </a:t>
            </a:r>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Ecotourism</a:t>
            </a:r>
          </a:p>
          <a:p>
            <a:r>
              <a:rPr lang="en-US" b="1" dirty="0" smtClean="0">
                <a:latin typeface="Arial" panose="020B0604020202020204" pitchFamily="34" charset="0"/>
                <a:cs typeface="Arial" panose="020B0604020202020204" pitchFamily="34" charset="0"/>
              </a:rPr>
              <a:t>Poverty</a:t>
            </a:r>
            <a:endParaRPr lang="en-US"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xmlns="" val="2205152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39000" cy="1143000"/>
          </a:xfrm>
        </p:spPr>
        <p:txBody>
          <a:bodyPr>
            <a:normAutofit/>
          </a:bodyPr>
          <a:lstStyle/>
          <a:p>
            <a:pPr algn="ctr"/>
            <a:r>
              <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Looking Forward</a:t>
            </a:r>
          </a:p>
        </p:txBody>
      </p:sp>
      <p:sp>
        <p:nvSpPr>
          <p:cNvPr id="3" name="Content Placeholder 2">
            <a:extLst>
              <a:ext uri="{FF2B5EF4-FFF2-40B4-BE49-F238E27FC236}">
                <a16:creationId xmlns:a16="http://schemas.microsoft.com/office/drawing/2014/main" xmlns="" id="{00F51A0A-21E2-4E27-B446-0CF330BFE833}"/>
              </a:ext>
            </a:extLst>
          </p:cNvPr>
          <p:cNvSpPr>
            <a:spLocks noGrp="1"/>
          </p:cNvSpPr>
          <p:nvPr>
            <p:ph idx="1"/>
          </p:nvPr>
        </p:nvSpPr>
        <p:spPr>
          <a:xfrm>
            <a:off x="304800" y="2027232"/>
            <a:ext cx="8610600" cy="4830768"/>
          </a:xfrm>
        </p:spPr>
        <p:txBody>
          <a:bodyPr>
            <a:normAutofit/>
          </a:bodyPr>
          <a:lstStyle/>
          <a:p>
            <a:r>
              <a:rPr lang="en-US" sz="2800" b="1" dirty="0">
                <a:latin typeface="Arial" panose="020B0604020202020204" pitchFamily="34" charset="0"/>
                <a:cs typeface="Arial" panose="020B0604020202020204" pitchFamily="34" charset="0"/>
              </a:rPr>
              <a:t>There’s potential for a strong start to the West Nile </a:t>
            </a:r>
            <a:r>
              <a:rPr lang="en-US" sz="2800" b="1" dirty="0" smtClean="0">
                <a:latin typeface="Arial" panose="020B0604020202020204" pitchFamily="34" charset="0"/>
                <a:cs typeface="Arial" panose="020B0604020202020204" pitchFamily="34" charset="0"/>
              </a:rPr>
              <a:t>Virus </a:t>
            </a:r>
            <a:r>
              <a:rPr lang="en-US" sz="2800" b="1" dirty="0">
                <a:latin typeface="Arial" panose="020B0604020202020204" pitchFamily="34" charset="0"/>
                <a:cs typeface="Arial" panose="020B0604020202020204" pitchFamily="34" charset="0"/>
              </a:rPr>
              <a:t>season in </a:t>
            </a:r>
            <a:r>
              <a:rPr lang="en-US" sz="2800" b="1" dirty="0" smtClean="0">
                <a:latin typeface="Arial" panose="020B0604020202020204" pitchFamily="34" charset="0"/>
                <a:cs typeface="Arial" panose="020B0604020202020204" pitchFamily="34" charset="0"/>
              </a:rPr>
              <a:t>2019</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What’s up with Jamestown Canyon Virus</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Is there more Eastern Equine Encephalitis in our future</a:t>
            </a:r>
            <a:r>
              <a:rPr lang="en-US" sz="2800" b="1" dirty="0" smtClean="0">
                <a:latin typeface="Arial" panose="020B0604020202020204" pitchFamily="34" charset="0"/>
                <a:cs typeface="Arial" panose="020B0604020202020204" pitchFamily="34" charset="0"/>
              </a:rPr>
              <a:t>?</a:t>
            </a:r>
          </a:p>
          <a:p>
            <a:r>
              <a:rPr lang="en-US" sz="2800" b="1" dirty="0" smtClean="0">
                <a:latin typeface="Arial" panose="020B0604020202020204" pitchFamily="34" charset="0"/>
                <a:cs typeface="Arial" panose="020B0604020202020204" pitchFamily="34" charset="0"/>
              </a:rPr>
              <a:t>Other mosquito borne diseases on the horizon: Usutu Virus, Rift Valley Fever and Yellow Fever</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849446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xmlns="" id="{EC259E87-3D7A-48FB-A091-21120574FD47}"/>
              </a:ext>
            </a:extLst>
          </p:cNvPr>
          <p:cNvSpPr>
            <a:spLocks noGrp="1"/>
          </p:cNvSpPr>
          <p:nvPr>
            <p:ph type="title"/>
          </p:nvPr>
        </p:nvSpPr>
        <p:spPr>
          <a:xfrm>
            <a:off x="304799" y="1169831"/>
            <a:ext cx="2590801" cy="4392769"/>
          </a:xfrm>
        </p:spPr>
        <p:txBody>
          <a:bodyPr>
            <a:normAutofit/>
          </a:bodyPr>
          <a:lstStyle/>
          <a:p>
            <a: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a:t>
            </a:r>
            <a:b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Happy </a:t>
            </a:r>
            <a:b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r>
              <a:rPr lang="en-US" sz="4200" b="1" baseline="30000"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r>
            <a: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200"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Birthday</a:t>
            </a:r>
          </a:p>
        </p:txBody>
      </p:sp>
      <p:sp>
        <p:nvSpPr>
          <p:cNvPr id="18" name="Picture Placeholder 17">
            <a:extLst>
              <a:ext uri="{FF2B5EF4-FFF2-40B4-BE49-F238E27FC236}">
                <a16:creationId xmlns:a16="http://schemas.microsoft.com/office/drawing/2014/main" xmlns="" id="{96A07EEE-C44F-418E-8A75-B8D8CA966786}"/>
              </a:ext>
            </a:extLst>
          </p:cNvPr>
          <p:cNvSpPr>
            <a:spLocks noGrp="1"/>
          </p:cNvSpPr>
          <p:nvPr>
            <p:ph type="pic" idx="1"/>
          </p:nvPr>
        </p:nvSpPr>
        <p:spPr/>
      </p:sp>
      <p:pic>
        <p:nvPicPr>
          <p:cNvPr id="11" name="Picture 10" descr="A picture containing text, book&#10;&#10;Description automatically generated">
            <a:extLst>
              <a:ext uri="{FF2B5EF4-FFF2-40B4-BE49-F238E27FC236}">
                <a16:creationId xmlns:a16="http://schemas.microsoft.com/office/drawing/2014/main" xmlns="" id="{59B7DCBC-7546-4AEE-A70F-5D4F01D14C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2" b="4416"/>
          <a:stretch/>
        </p:blipFill>
        <p:spPr>
          <a:xfrm>
            <a:off x="3200401" y="10"/>
            <a:ext cx="5943600" cy="6857990"/>
          </a:xfrm>
          <a:prstGeom prst="rect">
            <a:avLst/>
          </a:prstGeom>
        </p:spPr>
      </p:pic>
    </p:spTree>
    <p:extLst>
      <p:ext uri="{BB962C8B-B14F-4D97-AF65-F5344CB8AC3E}">
        <p14:creationId xmlns:p14="http://schemas.microsoft.com/office/powerpoint/2010/main" xmlns="" val="10788369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A504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9A4CFEF-4D0D-4349-B9BD-39E27CCC2FE1}"/>
              </a:ext>
            </a:extLst>
          </p:cNvPr>
          <p:cNvSpPr>
            <a:spLocks noGrp="1"/>
          </p:cNvSpPr>
          <p:nvPr>
            <p:ph type="title" idx="4294967295"/>
          </p:nvPr>
        </p:nvSpPr>
        <p:spPr>
          <a:xfrm>
            <a:off x="5638800" y="1189087"/>
            <a:ext cx="3133068" cy="1828800"/>
          </a:xfrm>
        </p:spPr>
        <p:txBody>
          <a:bodyPr vert="horz" lIns="91440" tIns="45720" rIns="91440" bIns="45720" rtlCol="0" anchor="b">
            <a:normAutofit/>
          </a:bodyPr>
          <a:lstStyle/>
          <a:p>
            <a:pPr algn="ctr" defTabSz="457200"/>
            <a:r>
              <a:rPr lang="en-US" sz="4000" b="1" i="0" kern="1200" dirty="0" smtClean="0">
                <a:solidFill>
                  <a:schemeClr val="bg1">
                    <a:lumMod val="85000"/>
                  </a:schemeClr>
                </a:solidFill>
                <a:latin typeface="Arial" panose="020B0604020202020204" pitchFamily="34" charset="0"/>
                <a:cs typeface="Arial" panose="020B0604020202020204" pitchFamily="34" charset="0"/>
              </a:rPr>
              <a:t>Questions?</a:t>
            </a:r>
            <a:endParaRPr lang="en-US" sz="4000" b="1" i="0" kern="1200" dirty="0">
              <a:solidFill>
                <a:schemeClr val="bg1">
                  <a:lumMod val="85000"/>
                </a:schemeClr>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xmlns="" id="{C56DDB29-F55D-42D1-BF6F-EEFA4E3E87C6}"/>
              </a:ext>
            </a:extLst>
          </p:cNvPr>
          <p:cNvSpPr>
            <a:spLocks noGrp="1"/>
          </p:cNvSpPr>
          <p:nvPr>
            <p:ph idx="4294967295"/>
          </p:nvPr>
        </p:nvSpPr>
        <p:spPr>
          <a:xfrm>
            <a:off x="0" y="3071813"/>
            <a:ext cx="2332038" cy="2947987"/>
          </a:xfrm>
        </p:spPr>
        <p:txBody>
          <a:bodyPr vert="horz" lIns="91440" tIns="45720" rIns="91440" bIns="45720" rtlCol="0">
            <a:normAutofit/>
          </a:bodyPr>
          <a:lstStyle/>
          <a:p>
            <a:pPr marL="0" indent="0" defTabSz="457200">
              <a:buNone/>
            </a:pPr>
            <a:endParaRPr lang="en-US" sz="1200" b="0" i="0" kern="1200" cap="all" dirty="0">
              <a:solidFill>
                <a:srgbClr val="FFFFFF"/>
              </a:solidFill>
              <a:latin typeface="Arial" panose="020B0604020202020204" pitchFamily="34" charset="0"/>
              <a:cs typeface="Arial" panose="020B0604020202020204" pitchFamily="34" charset="0"/>
            </a:endParaRPr>
          </a:p>
          <a:p>
            <a:pPr marL="0" indent="0" defTabSz="457200">
              <a:buNone/>
            </a:pPr>
            <a:r>
              <a:rPr lang="en-US" sz="1200" b="1" i="0" kern="1200" cap="all" dirty="0">
                <a:solidFill>
                  <a:srgbClr val="FFFFFF"/>
                </a:solidFill>
                <a:latin typeface="Arial" panose="020B0604020202020204" pitchFamily="34" charset="0"/>
                <a:cs typeface="Arial" panose="020B0604020202020204" pitchFamily="34" charset="0"/>
              </a:rPr>
              <a:t>   </a:t>
            </a:r>
            <a:endParaRPr lang="en-US" sz="2400" b="1" i="0" kern="1200" cap="all" dirty="0">
              <a:solidFill>
                <a:srgbClr val="FFFFFF"/>
              </a:solidFill>
              <a:latin typeface="Arial" panose="020B0604020202020204" pitchFamily="34" charset="0"/>
              <a:cs typeface="Arial" panose="020B0604020202020204" pitchFamily="34" charset="0"/>
            </a:endParaRPr>
          </a:p>
        </p:txBody>
      </p:sp>
      <p:pic>
        <p:nvPicPr>
          <p:cNvPr id="1026" name="Picture 2" descr="This map shows the incidence of human West Nile virus neuroinvasive disease (e.g., meningitis, encephalitis, or acute flaccid paralysis) by state for 2016.  West Nile virus infections in humans have been reported to CDC ArboNET from the following states: Alabama, Alaska, Arizona, Arkansas, California, Colorado, Connecticut, Delaware, District of Columbia, Florida, Georgia, Idaho, Illinois, Indiana, Iowa, Kansas, Kentucky, Louisiana, Maine, Maryland, Massachusetts, Michigan, Minnesota, Mississippi, Missouri, Montana, Nebraska, Nevada, New Jersey, New Mexico, New York, North Carolina, North Dakota, Ohio, Oklahoma, Oregon, Pennsylvania, Rhode Island, South Carolina, South Dakota, Tennessee, Texas, Utah, Vermont, Virginia, Washington, West Virginia, Wisconsin, and Wyoming.">
            <a:extLst>
              <a:ext uri="{FF2B5EF4-FFF2-40B4-BE49-F238E27FC236}">
                <a16:creationId xmlns:a16="http://schemas.microsoft.com/office/drawing/2014/main" xmlns="" id="{2FE3C02A-A991-4991-A607-17C2B8ED5F4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5745" y="762000"/>
            <a:ext cx="4612652" cy="2940565"/>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61109" y="4723488"/>
            <a:ext cx="6248400" cy="1661993"/>
          </a:xfrm>
          <a:prstGeom prst="rect">
            <a:avLst/>
          </a:prstGeom>
          <a:noFill/>
        </p:spPr>
        <p:txBody>
          <a:bodyPr wrap="square" rtlCol="0">
            <a:spAutoFit/>
          </a:bodyPr>
          <a:lstStyle/>
          <a:p>
            <a:r>
              <a:rPr lang="en-US" sz="2800" dirty="0" smtClean="0">
                <a:solidFill>
                  <a:schemeClr val="bg1"/>
                </a:solidFill>
                <a:latin typeface="Arial" panose="020B0604020202020204" pitchFamily="34" charset="0"/>
                <a:cs typeface="Arial" panose="020B0604020202020204" pitchFamily="34" charset="0"/>
              </a:rPr>
              <a:t>Dragon Mosquito Control, Inc.</a:t>
            </a:r>
          </a:p>
          <a:p>
            <a:r>
              <a:rPr lang="en-US" sz="2800" dirty="0" smtClean="0">
                <a:solidFill>
                  <a:schemeClr val="bg1"/>
                </a:solidFill>
                <a:latin typeface="Arial" panose="020B0604020202020204" pitchFamily="34" charset="0"/>
                <a:cs typeface="Arial" panose="020B0604020202020204" pitchFamily="34" charset="0"/>
              </a:rPr>
              <a:t>www.dragonmosquito.com</a:t>
            </a:r>
          </a:p>
          <a:p>
            <a:r>
              <a:rPr lang="en-US" sz="2800" dirty="0" smtClean="0">
                <a:solidFill>
                  <a:schemeClr val="bg1"/>
                </a:solidFill>
                <a:latin typeface="Arial" panose="020B0604020202020204" pitchFamily="34" charset="0"/>
                <a:cs typeface="Arial" panose="020B0604020202020204" pitchFamily="34" charset="0"/>
              </a:rPr>
              <a:t>Phone: 603-734-4144</a:t>
            </a:r>
          </a:p>
          <a:p>
            <a:endParaRPr lang="en-US" dirty="0"/>
          </a:p>
        </p:txBody>
      </p:sp>
    </p:spTree>
    <p:extLst>
      <p:ext uri="{BB962C8B-B14F-4D97-AF65-F5344CB8AC3E}">
        <p14:creationId xmlns:p14="http://schemas.microsoft.com/office/powerpoint/2010/main" xmlns="" val="20315147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2718"/>
            <a:ext cx="7391400" cy="1400530"/>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Mosquito-borne Disease in NH Mosquitoes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286001"/>
            <a:ext cx="6711654" cy="4572000"/>
          </a:xfrm>
        </p:spPr>
        <p:txBody>
          <a:bodyPr/>
          <a:lstStyle/>
          <a:p>
            <a:r>
              <a:rPr lang="en-US" b="1" dirty="0" smtClean="0">
                <a:latin typeface="Arial" panose="020B0604020202020204" pitchFamily="34" charset="0"/>
                <a:cs typeface="Arial" panose="020B0604020202020204" pitchFamily="34" charset="0"/>
              </a:rPr>
              <a:t>Eastern Equine Encephalitis- deadliest arbovirus in the North America</a:t>
            </a:r>
          </a:p>
          <a:p>
            <a:pPr marL="0" indent="0">
              <a:buNone/>
            </a:pPr>
            <a:endParaRPr lang="en-US" sz="900"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West Nile Virus- increased </a:t>
            </a:r>
            <a:r>
              <a:rPr lang="en-US" b="1" dirty="0">
                <a:latin typeface="Arial" panose="020B0604020202020204" pitchFamily="34" charset="0"/>
                <a:cs typeface="Arial" panose="020B0604020202020204" pitchFamily="34" charset="0"/>
              </a:rPr>
              <a:t>disease activity </a:t>
            </a:r>
            <a:r>
              <a:rPr lang="en-US" b="1" dirty="0" smtClean="0">
                <a:latin typeface="Arial" panose="020B0604020202020204" pitchFamily="34" charset="0"/>
                <a:cs typeface="Arial" panose="020B0604020202020204" pitchFamily="34" charset="0"/>
              </a:rPr>
              <a:t>in New Hampshire, Massachusetts</a:t>
            </a:r>
            <a:r>
              <a:rPr lang="en-US" b="1" dirty="0">
                <a:latin typeface="Arial" panose="020B0604020202020204" pitchFamily="34" charset="0"/>
                <a:cs typeface="Arial" panose="020B0604020202020204" pitchFamily="34" charset="0"/>
              </a:rPr>
              <a:t>, Vermont and </a:t>
            </a:r>
            <a:r>
              <a:rPr lang="en-US" b="1" dirty="0" smtClean="0">
                <a:latin typeface="Arial" panose="020B0604020202020204" pitchFamily="34" charset="0"/>
                <a:cs typeface="Arial" panose="020B0604020202020204" pitchFamily="34" charset="0"/>
              </a:rPr>
              <a:t>Maine in 2018</a:t>
            </a:r>
          </a:p>
          <a:p>
            <a:pPr marL="0" indent="0">
              <a:buNone/>
            </a:pPr>
            <a:endParaRPr lang="en-US" sz="900"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Jamestown Canyon Virus-NH had 4 human cases in 2017</a:t>
            </a:r>
          </a:p>
          <a:p>
            <a:pPr marL="0" indent="0">
              <a:buNone/>
            </a:pPr>
            <a:endParaRPr lang="en-US" sz="900"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ZIKA-We continue trapping for ZIKA mosquitoes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81753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6200" y="-15751"/>
            <a:ext cx="9220200" cy="7018169"/>
          </a:xfrm>
        </p:spPr>
      </p:pic>
    </p:spTree>
    <p:extLst>
      <p:ext uri="{BB962C8B-B14F-4D97-AF65-F5344CB8AC3E}">
        <p14:creationId xmlns:p14="http://schemas.microsoft.com/office/powerpoint/2010/main" xmlns="" val="782588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97D8B-4492-4CD7-89EF-8143B9085E4B}"/>
              </a:ext>
            </a:extLst>
          </p:cNvPr>
          <p:cNvSpPr>
            <a:spLocks noGrp="1"/>
          </p:cNvSpPr>
          <p:nvPr>
            <p:ph type="title"/>
          </p:nvPr>
        </p:nvSpPr>
        <p:spPr>
          <a:xfrm>
            <a:off x="457200" y="228600"/>
            <a:ext cx="4953000" cy="1447800"/>
          </a:xfrm>
        </p:spPr>
        <p:txBody>
          <a:bodyPr>
            <a:normAutofit fontScale="90000"/>
          </a:bodyPr>
          <a:lstStyle/>
          <a:p>
            <a:pPr algn="ctr"/>
            <a:r>
              <a:rPr lang="en-US" b="1" dirty="0" smtClean="0">
                <a:solidFill>
                  <a:schemeClr val="bg2"/>
                </a:solidFill>
                <a:latin typeface="Arial" panose="020B0604020202020204" pitchFamily="34" charset="0"/>
                <a:cs typeface="Arial" panose="020B0604020202020204" pitchFamily="34" charset="0"/>
              </a:rPr>
              <a:t/>
            </a:r>
            <a:br>
              <a:rPr lang="en-US" b="1" dirty="0" smtClean="0">
                <a:solidFill>
                  <a:schemeClr val="bg2"/>
                </a:solidFill>
                <a:latin typeface="Arial" panose="020B0604020202020204" pitchFamily="34" charset="0"/>
                <a:cs typeface="Arial" panose="020B0604020202020204" pitchFamily="34" charset="0"/>
              </a:rPr>
            </a:b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EEE</a:t>
            </a:r>
            <a:r>
              <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b="1" dirty="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smtClean="0">
                <a:solidFill>
                  <a:schemeClr val="tx1">
                    <a:lumMod val="8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LOOKING BACK</a:t>
            </a:r>
            <a:r>
              <a:rPr lang="en-US" b="1" dirty="0" smtClean="0">
                <a:solidFill>
                  <a:schemeClr val="tx1"/>
                </a:solidFill>
                <a:latin typeface="Arial" panose="020B0604020202020204" pitchFamily="34" charset="0"/>
                <a:cs typeface="Arial" panose="020B0604020202020204" pitchFamily="34" charset="0"/>
              </a:rPr>
              <a:t/>
            </a:r>
            <a:br>
              <a:rPr lang="en-US" b="1" dirty="0" smtClean="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
            </a:r>
            <a:br>
              <a:rPr lang="en-US" b="1" dirty="0">
                <a:solidFill>
                  <a:schemeClr val="tx1"/>
                </a:solidFill>
                <a:latin typeface="Arial" panose="020B0604020202020204" pitchFamily="34" charset="0"/>
                <a:cs typeface="Arial" panose="020B0604020202020204" pitchFamily="34" charset="0"/>
              </a:rPr>
            </a:br>
            <a:endParaRPr lang="en-US" b="1"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1797F96F-12DA-45E7-9E2C-800B41E2AC36}"/>
              </a:ext>
            </a:extLst>
          </p:cNvPr>
          <p:cNvSpPr>
            <a:spLocks noGrp="1"/>
          </p:cNvSpPr>
          <p:nvPr>
            <p:ph idx="1"/>
          </p:nvPr>
        </p:nvSpPr>
        <p:spPr>
          <a:xfrm>
            <a:off x="264695" y="2834016"/>
            <a:ext cx="5660523" cy="6254526"/>
          </a:xfrm>
        </p:spPr>
        <p:txBody>
          <a:bodyPr>
            <a:normAutofit/>
          </a:bodyPr>
          <a:lstStyle/>
          <a:p>
            <a:r>
              <a:rPr lang="en-US" sz="2400" b="1" dirty="0">
                <a:latin typeface="Arial" panose="020B0604020202020204" pitchFamily="34" charset="0"/>
                <a:cs typeface="Arial" panose="020B0604020202020204" pitchFamily="34" charset="0"/>
              </a:rPr>
              <a:t>In the 60’s, 70’s &amp; early 80’s EEE was </a:t>
            </a:r>
            <a:r>
              <a:rPr lang="en-US" sz="2400" b="1" dirty="0" smtClean="0">
                <a:latin typeface="Arial" panose="020B0604020202020204" pitchFamily="34" charset="0"/>
                <a:cs typeface="Arial" panose="020B0604020202020204" pitchFamily="34" charset="0"/>
              </a:rPr>
              <a:t>widespread</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Nothing for two </a:t>
            </a:r>
            <a:r>
              <a:rPr lang="en-US" sz="2400" b="1" dirty="0" smtClean="0">
                <a:latin typeface="Arial" panose="020B0604020202020204" pitchFamily="34" charset="0"/>
                <a:cs typeface="Arial" panose="020B0604020202020204" pitchFamily="34" charset="0"/>
              </a:rPr>
              <a:t>decades</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2004 EEE reemerges after 22 years</a:t>
            </a:r>
          </a:p>
        </p:txBody>
      </p:sp>
      <p:pic>
        <p:nvPicPr>
          <p:cNvPr id="4" name="Picture 3"/>
          <p:cNvPicPr>
            <a:picLocks noChangeAspect="1"/>
          </p:cNvPicPr>
          <p:nvPr/>
        </p:nvPicPr>
        <p:blipFill>
          <a:blip r:embed="rId3" cstate="print"/>
          <a:stretch>
            <a:fillRect/>
          </a:stretch>
        </p:blipFill>
        <p:spPr>
          <a:xfrm>
            <a:off x="6096000" y="1981200"/>
            <a:ext cx="2822693" cy="4114800"/>
          </a:xfrm>
          <a:prstGeom prst="rect">
            <a:avLst/>
          </a:prstGeom>
        </p:spPr>
      </p:pic>
    </p:spTree>
    <p:extLst>
      <p:ext uri="{BB962C8B-B14F-4D97-AF65-F5344CB8AC3E}">
        <p14:creationId xmlns:p14="http://schemas.microsoft.com/office/powerpoint/2010/main" xmlns="" val="3874574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4799" y="167425"/>
            <a:ext cx="8507849" cy="6538176"/>
          </a:xfrm>
          <a:prstGeom prst="rect">
            <a:avLst/>
          </a:prstGeom>
        </p:spPr>
      </p:pic>
    </p:spTree>
    <p:extLst>
      <p:ext uri="{BB962C8B-B14F-4D97-AF65-F5344CB8AC3E}">
        <p14:creationId xmlns:p14="http://schemas.microsoft.com/office/powerpoint/2010/main" xmlns="" val="1257548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lstStyle/>
          <a:p>
            <a:pPr algn="ct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EEE 2005</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43653"/>
            <a:ext cx="7467600" cy="4525963"/>
          </a:xfrm>
        </p:spPr>
        <p:txBody>
          <a:bodyPr/>
          <a:lstStyle/>
          <a:p>
            <a:pPr>
              <a:lnSpc>
                <a:spcPct val="90000"/>
              </a:lnSpc>
            </a:pPr>
            <a:r>
              <a:rPr lang="en-US" sz="2800" b="1" dirty="0">
                <a:latin typeface="Arial" panose="020B0604020202020204" pitchFamily="34" charset="0"/>
                <a:cs typeface="Arial" panose="020B0604020202020204" pitchFamily="34" charset="0"/>
              </a:rPr>
              <a:t>21 cases reported (8 deaths) </a:t>
            </a:r>
          </a:p>
          <a:p>
            <a:pPr lvl="1">
              <a:lnSpc>
                <a:spcPct val="90000"/>
              </a:lnSpc>
            </a:pPr>
            <a:r>
              <a:rPr lang="en-US" sz="2800" b="1" dirty="0">
                <a:latin typeface="Arial" panose="020B0604020202020204" pitchFamily="34" charset="0"/>
                <a:cs typeface="Arial" panose="020B0604020202020204" pitchFamily="34" charset="0"/>
              </a:rPr>
              <a:t>New Hampshire: 7 (2 deaths) </a:t>
            </a:r>
          </a:p>
          <a:p>
            <a:pPr lvl="1">
              <a:lnSpc>
                <a:spcPct val="90000"/>
              </a:lnSpc>
            </a:pPr>
            <a:r>
              <a:rPr lang="en-US" sz="2800" b="1" dirty="0">
                <a:latin typeface="Arial" panose="020B0604020202020204" pitchFamily="34" charset="0"/>
                <a:cs typeface="Arial" panose="020B0604020202020204" pitchFamily="34" charset="0"/>
              </a:rPr>
              <a:t>Florida: 5 (3 deaths) </a:t>
            </a:r>
          </a:p>
          <a:p>
            <a:pPr lvl="1">
              <a:lnSpc>
                <a:spcPct val="90000"/>
              </a:lnSpc>
            </a:pPr>
            <a:r>
              <a:rPr lang="en-US" sz="2800" b="1" dirty="0">
                <a:latin typeface="Arial" panose="020B0604020202020204" pitchFamily="34" charset="0"/>
                <a:cs typeface="Arial" panose="020B0604020202020204" pitchFamily="34" charset="0"/>
              </a:rPr>
              <a:t>Massachusetts: 4 (2 deaths)</a:t>
            </a:r>
          </a:p>
          <a:p>
            <a:pPr lvl="1">
              <a:lnSpc>
                <a:spcPct val="90000"/>
              </a:lnSpc>
            </a:pPr>
            <a:r>
              <a:rPr lang="en-US" sz="2800" b="1" dirty="0">
                <a:latin typeface="Arial" panose="020B0604020202020204" pitchFamily="34" charset="0"/>
                <a:cs typeface="Arial" panose="020B0604020202020204" pitchFamily="34" charset="0"/>
              </a:rPr>
              <a:t>Alabama: 2 (1 death)</a:t>
            </a:r>
          </a:p>
          <a:p>
            <a:pPr lvl="1">
              <a:lnSpc>
                <a:spcPct val="90000"/>
              </a:lnSpc>
            </a:pPr>
            <a:r>
              <a:rPr lang="en-US" sz="2800" b="1" dirty="0">
                <a:latin typeface="Arial" panose="020B0604020202020204" pitchFamily="34" charset="0"/>
                <a:cs typeface="Arial" panose="020B0604020202020204" pitchFamily="34" charset="0"/>
              </a:rPr>
              <a:t>South Carolina: 1 (0 deaths)</a:t>
            </a:r>
          </a:p>
          <a:p>
            <a:pPr lvl="1">
              <a:lnSpc>
                <a:spcPct val="90000"/>
              </a:lnSpc>
            </a:pPr>
            <a:r>
              <a:rPr lang="en-US" sz="2800" b="1" dirty="0">
                <a:latin typeface="Arial" panose="020B0604020202020204" pitchFamily="34" charset="0"/>
                <a:cs typeface="Arial" panose="020B0604020202020204" pitchFamily="34" charset="0"/>
              </a:rPr>
              <a:t>Georgia: 1 (0 deaths)</a:t>
            </a:r>
          </a:p>
          <a:p>
            <a:pPr lvl="1">
              <a:lnSpc>
                <a:spcPct val="90000"/>
              </a:lnSpc>
            </a:pPr>
            <a:r>
              <a:rPr lang="en-US" sz="2800" b="1" dirty="0">
                <a:latin typeface="Arial" panose="020B0604020202020204" pitchFamily="34" charset="0"/>
                <a:cs typeface="Arial" panose="020B0604020202020204" pitchFamily="34" charset="0"/>
              </a:rPr>
              <a:t>Louisiana: 1 (0 deaths)</a:t>
            </a:r>
          </a:p>
          <a:p>
            <a:endParaRPr lang="en-US" dirty="0"/>
          </a:p>
        </p:txBody>
      </p:sp>
    </p:spTree>
    <p:extLst>
      <p:ext uri="{BB962C8B-B14F-4D97-AF65-F5344CB8AC3E}">
        <p14:creationId xmlns:p14="http://schemas.microsoft.com/office/powerpoint/2010/main" xmlns="" val="13451139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3995</TotalTime>
  <Words>1466</Words>
  <Application>Microsoft Office PowerPoint</Application>
  <PresentationFormat>On-screen Show (4:3)</PresentationFormat>
  <Paragraphs>254</Paragraphs>
  <Slides>45</Slides>
  <Notes>9</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Ion</vt:lpstr>
      <vt:lpstr>NH Health Officers Association   Spring Workshop   May 22, 2019  Sarah MacGregor, President </vt:lpstr>
      <vt:lpstr>Dragon and the  Dragon Queen </vt:lpstr>
      <vt:lpstr>2019 Municipalities</vt:lpstr>
      <vt:lpstr>New Hampshire Mosquitoes and Ticks </vt:lpstr>
      <vt:lpstr>Mosquito-borne Disease in NH Mosquitoes</vt:lpstr>
      <vt:lpstr>Slide 6</vt:lpstr>
      <vt:lpstr> EEE LOOKING BACK  </vt:lpstr>
      <vt:lpstr>Slide 8</vt:lpstr>
      <vt:lpstr>EEE 2005</vt:lpstr>
      <vt:lpstr>NH Arboviral Risk Map 2018</vt:lpstr>
      <vt:lpstr>NH EEE Serosurvey</vt:lpstr>
      <vt:lpstr>Eastern Equine Encephalitis Activity 2018</vt:lpstr>
      <vt:lpstr>Slide 13</vt:lpstr>
      <vt:lpstr>West Nile Virus</vt:lpstr>
      <vt:lpstr>WNV 2018</vt:lpstr>
      <vt:lpstr>West Nile Virus NH</vt:lpstr>
      <vt:lpstr>Jamestown Canyon Virus</vt:lpstr>
      <vt:lpstr>Jamestown Canyon Virus</vt:lpstr>
      <vt:lpstr>ZIKA</vt:lpstr>
      <vt:lpstr>ZIKA mosquito, Aedes albopictus  established in Massachusetts</vt:lpstr>
      <vt:lpstr>Preventing  Mosquito-borne Disease</vt:lpstr>
      <vt:lpstr>What doesn’t work</vt:lpstr>
      <vt:lpstr>Special Permits required  for municipal programs  Permit process will take months Submit application in Jan - Feb Reviewed by six State Agencies </vt:lpstr>
      <vt:lpstr>Bees</vt:lpstr>
      <vt:lpstr>Surveying and Larviciding</vt:lpstr>
      <vt:lpstr>Mosquito Larvae &amp; Pupae</vt:lpstr>
      <vt:lpstr>Catch Basin Mosquitoes</vt:lpstr>
      <vt:lpstr>Surveillance</vt:lpstr>
      <vt:lpstr>Light Trap Catch</vt:lpstr>
      <vt:lpstr>Mosquitoes identified to Species        </vt:lpstr>
      <vt:lpstr>Adulticiding by Backpack</vt:lpstr>
      <vt:lpstr>Adulticiding by Truck</vt:lpstr>
      <vt:lpstr>Truck Spraying for Adult Mosquitoes</vt:lpstr>
      <vt:lpstr>Tick-borne Disease</vt:lpstr>
      <vt:lpstr>Black-legged Ticks</vt:lpstr>
      <vt:lpstr>Black-legged Ticks</vt:lpstr>
      <vt:lpstr>American Dog Tick </vt:lpstr>
      <vt:lpstr>Lone Star Tick</vt:lpstr>
      <vt:lpstr>Asian Longhorned Tick</vt:lpstr>
      <vt:lpstr>Preventing Tick-borne Disease</vt:lpstr>
      <vt:lpstr>Dogs and Ticks</vt:lpstr>
      <vt:lpstr>Reasons for Increased Disease Activity</vt:lpstr>
      <vt:lpstr>Looking Forward</vt:lpstr>
      <vt:lpstr>2019  Happy  30th  Birthday</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 State Arboviral Meeting  JANUARY 9, 2019  Sarah MacGregor, President</dc:title>
  <dc:creator>Sarah MacGregor</dc:creator>
  <cp:lastModifiedBy>EventsYourWay</cp:lastModifiedBy>
  <cp:revision>128</cp:revision>
  <dcterms:created xsi:type="dcterms:W3CDTF">2019-01-09T13:55:51Z</dcterms:created>
  <dcterms:modified xsi:type="dcterms:W3CDTF">2019-05-21T18:23:00Z</dcterms:modified>
</cp:coreProperties>
</file>