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90" r:id="rId4"/>
    <p:sldId id="291" r:id="rId5"/>
    <p:sldId id="301" r:id="rId6"/>
    <p:sldId id="313" r:id="rId7"/>
    <p:sldId id="293" r:id="rId8"/>
    <p:sldId id="312" r:id="rId9"/>
    <p:sldId id="302" r:id="rId10"/>
    <p:sldId id="303" r:id="rId11"/>
    <p:sldId id="258" r:id="rId12"/>
    <p:sldId id="283" r:id="rId13"/>
    <p:sldId id="284" r:id="rId14"/>
    <p:sldId id="299" r:id="rId15"/>
    <p:sldId id="261" r:id="rId16"/>
    <p:sldId id="286" r:id="rId17"/>
    <p:sldId id="288" r:id="rId18"/>
    <p:sldId id="304" r:id="rId19"/>
    <p:sldId id="306" r:id="rId20"/>
    <p:sldId id="307" r:id="rId21"/>
    <p:sldId id="289" r:id="rId22"/>
    <p:sldId id="292" r:id="rId23"/>
    <p:sldId id="296" r:id="rId24"/>
    <p:sldId id="300" r:id="rId25"/>
    <p:sldId id="294" r:id="rId26"/>
    <p:sldId id="308" r:id="rId27"/>
    <p:sldId id="310" r:id="rId28"/>
    <p:sldId id="314" r:id="rId29"/>
    <p:sldId id="280"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00CC"/>
    <a:srgbClr val="800000"/>
    <a:srgbClr val="FF00FF"/>
    <a:srgbClr val="0066FF"/>
    <a:srgbClr val="003300"/>
    <a:srgbClr val="FF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92" autoAdjust="0"/>
    <p:restoredTop sz="94660"/>
  </p:normalViewPr>
  <p:slideViewPr>
    <p:cSldViewPr>
      <p:cViewPr varScale="1">
        <p:scale>
          <a:sx n="52" d="100"/>
          <a:sy n="52" d="100"/>
        </p:scale>
        <p:origin x="-155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17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960EC4E-8611-4E2A-9AB5-FB502F9DFB8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eaLnBrk="1" hangingPunct="1"/>
            <a:endParaRPr lang="en-US" smtClean="0"/>
          </a:p>
        </p:txBody>
      </p:sp>
      <p:sp>
        <p:nvSpPr>
          <p:cNvPr id="32772" name="Slide Number Placeholder 3"/>
          <p:cNvSpPr>
            <a:spLocks noGrp="1"/>
          </p:cNvSpPr>
          <p:nvPr>
            <p:ph type="sldNum" sz="quarter" idx="5"/>
          </p:nvPr>
        </p:nvSpPr>
        <p:spPr>
          <a:noFill/>
        </p:spPr>
        <p:txBody>
          <a:bodyPr/>
          <a:lstStyle/>
          <a:p>
            <a:fld id="{3020216B-1152-4E8D-A5BB-DD5212551AAE}"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pPr eaLnBrk="1" hangingPunct="1"/>
            <a:endParaRPr lang="en-US" smtClean="0"/>
          </a:p>
        </p:txBody>
      </p:sp>
      <p:sp>
        <p:nvSpPr>
          <p:cNvPr id="41988" name="Slide Number Placeholder 3"/>
          <p:cNvSpPr>
            <a:spLocks noGrp="1"/>
          </p:cNvSpPr>
          <p:nvPr>
            <p:ph type="sldNum" sz="quarter" idx="5"/>
          </p:nvPr>
        </p:nvSpPr>
        <p:spPr>
          <a:noFill/>
        </p:spPr>
        <p:txBody>
          <a:bodyPr/>
          <a:lstStyle/>
          <a:p>
            <a:fld id="{95D2786A-539E-410C-9226-CAE81530633C}"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eaLnBrk="1" hangingPunct="1"/>
            <a:endParaRPr lang="en-US" smtClean="0"/>
          </a:p>
        </p:txBody>
      </p:sp>
      <p:sp>
        <p:nvSpPr>
          <p:cNvPr id="43012" name="Slide Number Placeholder 3"/>
          <p:cNvSpPr>
            <a:spLocks noGrp="1"/>
          </p:cNvSpPr>
          <p:nvPr>
            <p:ph type="sldNum" sz="quarter" idx="5"/>
          </p:nvPr>
        </p:nvSpPr>
        <p:spPr>
          <a:noFill/>
        </p:spPr>
        <p:txBody>
          <a:bodyPr/>
          <a:lstStyle/>
          <a:p>
            <a:fld id="{63C4BC29-BAE0-49F9-81FB-DD790A88B9C7}"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eaLnBrk="1" hangingPunct="1"/>
            <a:endParaRPr lang="en-US" smtClean="0"/>
          </a:p>
        </p:txBody>
      </p:sp>
      <p:sp>
        <p:nvSpPr>
          <p:cNvPr id="44036" name="Slide Number Placeholder 3"/>
          <p:cNvSpPr>
            <a:spLocks noGrp="1"/>
          </p:cNvSpPr>
          <p:nvPr>
            <p:ph type="sldNum" sz="quarter" idx="5"/>
          </p:nvPr>
        </p:nvSpPr>
        <p:spPr>
          <a:noFill/>
        </p:spPr>
        <p:txBody>
          <a:bodyPr/>
          <a:lstStyle/>
          <a:p>
            <a:fld id="{7C8CF1C3-12EF-43CE-AA4E-EDC563EA6A04}"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pPr eaLnBrk="1" hangingPunct="1"/>
            <a:endParaRPr lang="en-US" smtClean="0"/>
          </a:p>
        </p:txBody>
      </p:sp>
      <p:sp>
        <p:nvSpPr>
          <p:cNvPr id="45060" name="Slide Number Placeholder 3"/>
          <p:cNvSpPr>
            <a:spLocks noGrp="1"/>
          </p:cNvSpPr>
          <p:nvPr>
            <p:ph type="sldNum" sz="quarter" idx="5"/>
          </p:nvPr>
        </p:nvSpPr>
        <p:spPr>
          <a:noFill/>
        </p:spPr>
        <p:txBody>
          <a:bodyPr/>
          <a:lstStyle/>
          <a:p>
            <a:fld id="{0F65D16C-2FD4-40B1-90DE-4EA37ED70BA0}"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pPr eaLnBrk="1" hangingPunct="1"/>
            <a:endParaRPr lang="en-US" smtClean="0"/>
          </a:p>
        </p:txBody>
      </p:sp>
      <p:sp>
        <p:nvSpPr>
          <p:cNvPr id="46084" name="Slide Number Placeholder 3"/>
          <p:cNvSpPr>
            <a:spLocks noGrp="1"/>
          </p:cNvSpPr>
          <p:nvPr>
            <p:ph type="sldNum" sz="quarter" idx="5"/>
          </p:nvPr>
        </p:nvSpPr>
        <p:spPr>
          <a:noFill/>
        </p:spPr>
        <p:txBody>
          <a:bodyPr/>
          <a:lstStyle/>
          <a:p>
            <a:fld id="{C9D126F4-68D9-400D-BA21-B022A8B0F1FE}"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AE4B8C63-A3B6-4F88-9E24-8CD5EDF1B004}" type="slidenum">
              <a:rPr lang="en-US" smtClean="0"/>
              <a:pPr/>
              <a:t>15</a:t>
            </a:fld>
            <a:endParaRPr lang="en-US"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xfrm>
            <a:off x="914400" y="4343400"/>
            <a:ext cx="5029200" cy="4114800"/>
          </a:xfrm>
          <a:noFill/>
          <a:ln/>
        </p:spPr>
        <p:txBody>
          <a:bodyPr/>
          <a:lstStyle/>
          <a:p>
            <a:pPr eaLnBrk="1" hangingPunct="1"/>
            <a:r>
              <a:rPr lang="en-US" smtClean="0"/>
              <a:t>For Nov. 10:</a:t>
            </a:r>
          </a:p>
          <a:p>
            <a:pPr eaLnBrk="1" hangingPunct="1"/>
            <a:r>
              <a:rPr lang="en-US" smtClean="0"/>
              <a:t>Good afternoon, I am here to talk with you about a topic that was chosen for this conference before Sept. 11.</a:t>
            </a:r>
          </a:p>
          <a:p>
            <a:pPr eaLnBrk="1" hangingPunct="1"/>
            <a:r>
              <a:rPr lang="en-US" smtClean="0"/>
              <a:t>But it is a topic that has taken on a new dimension since that date.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endParaRPr lang="en-US" smtClean="0"/>
          </a:p>
        </p:txBody>
      </p:sp>
      <p:sp>
        <p:nvSpPr>
          <p:cNvPr id="48132" name="Slide Number Placeholder 3"/>
          <p:cNvSpPr>
            <a:spLocks noGrp="1"/>
          </p:cNvSpPr>
          <p:nvPr>
            <p:ph type="sldNum" sz="quarter" idx="5"/>
          </p:nvPr>
        </p:nvSpPr>
        <p:spPr>
          <a:noFill/>
        </p:spPr>
        <p:txBody>
          <a:bodyPr/>
          <a:lstStyle/>
          <a:p>
            <a:fld id="{3A148CA7-4303-4027-8263-49C99E089A73}"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endParaRPr lang="en-US" smtClean="0"/>
          </a:p>
        </p:txBody>
      </p:sp>
      <p:sp>
        <p:nvSpPr>
          <p:cNvPr id="49156" name="Slide Number Placeholder 3"/>
          <p:cNvSpPr>
            <a:spLocks noGrp="1"/>
          </p:cNvSpPr>
          <p:nvPr>
            <p:ph type="sldNum" sz="quarter" idx="5"/>
          </p:nvPr>
        </p:nvSpPr>
        <p:spPr>
          <a:noFill/>
        </p:spPr>
        <p:txBody>
          <a:bodyPr/>
          <a:lstStyle/>
          <a:p>
            <a:fld id="{804C5509-654B-4012-B427-0D9C3C0C77FE}"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smtClean="0"/>
          </a:p>
        </p:txBody>
      </p:sp>
      <p:sp>
        <p:nvSpPr>
          <p:cNvPr id="50180" name="Slide Number Placeholder 3"/>
          <p:cNvSpPr>
            <a:spLocks noGrp="1"/>
          </p:cNvSpPr>
          <p:nvPr>
            <p:ph type="sldNum" sz="quarter" idx="5"/>
          </p:nvPr>
        </p:nvSpPr>
        <p:spPr>
          <a:noFill/>
        </p:spPr>
        <p:txBody>
          <a:bodyPr/>
          <a:lstStyle/>
          <a:p>
            <a:fld id="{74D0FA1F-A7A4-4A26-82AD-32C02E56D047}"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pPr eaLnBrk="1" hangingPunct="1"/>
            <a:endParaRPr lang="en-US" smtClean="0"/>
          </a:p>
        </p:txBody>
      </p:sp>
      <p:sp>
        <p:nvSpPr>
          <p:cNvPr id="51204" name="Slide Number Placeholder 3"/>
          <p:cNvSpPr>
            <a:spLocks noGrp="1"/>
          </p:cNvSpPr>
          <p:nvPr>
            <p:ph type="sldNum" sz="quarter" idx="5"/>
          </p:nvPr>
        </p:nvSpPr>
        <p:spPr>
          <a:noFill/>
        </p:spPr>
        <p:txBody>
          <a:bodyPr/>
          <a:lstStyle/>
          <a:p>
            <a:fld id="{89B8DF4A-851E-4DEF-8500-24A7BE15C1B5}"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eaLnBrk="1" hangingPunct="1"/>
            <a:endParaRPr lang="en-US" smtClean="0"/>
          </a:p>
        </p:txBody>
      </p:sp>
      <p:sp>
        <p:nvSpPr>
          <p:cNvPr id="33796" name="Slide Number Placeholder 3"/>
          <p:cNvSpPr>
            <a:spLocks noGrp="1"/>
          </p:cNvSpPr>
          <p:nvPr>
            <p:ph type="sldNum" sz="quarter" idx="5"/>
          </p:nvPr>
        </p:nvSpPr>
        <p:spPr>
          <a:noFill/>
        </p:spPr>
        <p:txBody>
          <a:bodyPr/>
          <a:lstStyle/>
          <a:p>
            <a:fld id="{AB979B0C-8717-46DB-8FF3-EFB40AB0EBC8}"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eaLnBrk="1" hangingPunct="1"/>
            <a:endParaRPr lang="en-US" smtClean="0"/>
          </a:p>
        </p:txBody>
      </p:sp>
      <p:sp>
        <p:nvSpPr>
          <p:cNvPr id="52228" name="Slide Number Placeholder 3"/>
          <p:cNvSpPr>
            <a:spLocks noGrp="1"/>
          </p:cNvSpPr>
          <p:nvPr>
            <p:ph type="sldNum" sz="quarter" idx="5"/>
          </p:nvPr>
        </p:nvSpPr>
        <p:spPr>
          <a:noFill/>
        </p:spPr>
        <p:txBody>
          <a:bodyPr/>
          <a:lstStyle/>
          <a:p>
            <a:fld id="{85E47E7F-ABFE-4C5B-B192-12C403C0987A}"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endParaRPr lang="en-US" smtClean="0"/>
          </a:p>
        </p:txBody>
      </p:sp>
      <p:sp>
        <p:nvSpPr>
          <p:cNvPr id="53252" name="Slide Number Placeholder 3"/>
          <p:cNvSpPr>
            <a:spLocks noGrp="1"/>
          </p:cNvSpPr>
          <p:nvPr>
            <p:ph type="sldNum" sz="quarter" idx="5"/>
          </p:nvPr>
        </p:nvSpPr>
        <p:spPr>
          <a:noFill/>
        </p:spPr>
        <p:txBody>
          <a:bodyPr/>
          <a:lstStyle/>
          <a:p>
            <a:fld id="{D5BCB887-10C5-40B8-A60F-B20FB89E1E48}"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endParaRPr lang="en-US" smtClean="0"/>
          </a:p>
        </p:txBody>
      </p:sp>
      <p:sp>
        <p:nvSpPr>
          <p:cNvPr id="54276" name="Slide Number Placeholder 3"/>
          <p:cNvSpPr>
            <a:spLocks noGrp="1"/>
          </p:cNvSpPr>
          <p:nvPr>
            <p:ph type="sldNum" sz="quarter" idx="5"/>
          </p:nvPr>
        </p:nvSpPr>
        <p:spPr>
          <a:noFill/>
        </p:spPr>
        <p:txBody>
          <a:bodyPr/>
          <a:lstStyle/>
          <a:p>
            <a:fld id="{5354101A-AA54-414C-912D-5D01C3E41345}"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endParaRPr lang="en-US" smtClean="0"/>
          </a:p>
        </p:txBody>
      </p:sp>
      <p:sp>
        <p:nvSpPr>
          <p:cNvPr id="55300" name="Slide Number Placeholder 3"/>
          <p:cNvSpPr>
            <a:spLocks noGrp="1"/>
          </p:cNvSpPr>
          <p:nvPr>
            <p:ph type="sldNum" sz="quarter" idx="5"/>
          </p:nvPr>
        </p:nvSpPr>
        <p:spPr>
          <a:noFill/>
        </p:spPr>
        <p:txBody>
          <a:bodyPr/>
          <a:lstStyle/>
          <a:p>
            <a:fld id="{35A2D263-C3DF-4A30-A00D-24490655817E}"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endParaRPr lang="en-US" smtClean="0"/>
          </a:p>
        </p:txBody>
      </p:sp>
      <p:sp>
        <p:nvSpPr>
          <p:cNvPr id="56324" name="Slide Number Placeholder 3"/>
          <p:cNvSpPr>
            <a:spLocks noGrp="1"/>
          </p:cNvSpPr>
          <p:nvPr>
            <p:ph type="sldNum" sz="quarter" idx="5"/>
          </p:nvPr>
        </p:nvSpPr>
        <p:spPr>
          <a:noFill/>
        </p:spPr>
        <p:txBody>
          <a:bodyPr/>
          <a:lstStyle/>
          <a:p>
            <a:fld id="{A21C75A9-1B07-4FD7-9037-4F336CC118CF}"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endParaRPr lang="en-US" smtClean="0"/>
          </a:p>
        </p:txBody>
      </p:sp>
      <p:sp>
        <p:nvSpPr>
          <p:cNvPr id="57348" name="Slide Number Placeholder 3"/>
          <p:cNvSpPr>
            <a:spLocks noGrp="1"/>
          </p:cNvSpPr>
          <p:nvPr>
            <p:ph type="sldNum" sz="quarter" idx="5"/>
          </p:nvPr>
        </p:nvSpPr>
        <p:spPr>
          <a:noFill/>
        </p:spPr>
        <p:txBody>
          <a:bodyPr/>
          <a:lstStyle/>
          <a:p>
            <a:fld id="{A385B343-8545-4725-B750-F2C315B70D2D}"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B2B615D0-3510-44F8-92F7-421C337C994F}"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smtClean="0"/>
          </a:p>
        </p:txBody>
      </p:sp>
      <p:sp>
        <p:nvSpPr>
          <p:cNvPr id="59396" name="Slide Number Placeholder 3"/>
          <p:cNvSpPr>
            <a:spLocks noGrp="1"/>
          </p:cNvSpPr>
          <p:nvPr>
            <p:ph type="sldNum" sz="quarter" idx="5"/>
          </p:nvPr>
        </p:nvSpPr>
        <p:spPr>
          <a:noFill/>
        </p:spPr>
        <p:txBody>
          <a:bodyPr/>
          <a:lstStyle/>
          <a:p>
            <a:fld id="{6D15BAFE-ECFB-43E8-84B2-A203231BDAD5}"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pPr eaLnBrk="1" hangingPunct="1"/>
            <a:endParaRPr lang="en-US" smtClean="0"/>
          </a:p>
        </p:txBody>
      </p:sp>
      <p:sp>
        <p:nvSpPr>
          <p:cNvPr id="60420" name="Slide Number Placeholder 3"/>
          <p:cNvSpPr>
            <a:spLocks noGrp="1"/>
          </p:cNvSpPr>
          <p:nvPr>
            <p:ph type="sldNum" sz="quarter" idx="5"/>
          </p:nvPr>
        </p:nvSpPr>
        <p:spPr>
          <a:noFill/>
        </p:spPr>
        <p:txBody>
          <a:bodyPr/>
          <a:lstStyle/>
          <a:p>
            <a:fld id="{4D8E5B58-E167-4C89-A838-45A3E36C778B}"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endParaRPr lang="en-US" smtClean="0"/>
          </a:p>
        </p:txBody>
      </p:sp>
      <p:sp>
        <p:nvSpPr>
          <p:cNvPr id="61444" name="Slide Number Placeholder 3"/>
          <p:cNvSpPr>
            <a:spLocks noGrp="1"/>
          </p:cNvSpPr>
          <p:nvPr>
            <p:ph type="sldNum" sz="quarter" idx="5"/>
          </p:nvPr>
        </p:nvSpPr>
        <p:spPr>
          <a:noFill/>
        </p:spPr>
        <p:txBody>
          <a:bodyPr/>
          <a:lstStyle/>
          <a:p>
            <a:fld id="{DC7BA9A8-F162-420F-A064-716A57CEBAD9}"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eaLnBrk="1" hangingPunct="1"/>
            <a:endParaRPr lang="en-US" smtClean="0"/>
          </a:p>
        </p:txBody>
      </p:sp>
      <p:sp>
        <p:nvSpPr>
          <p:cNvPr id="34820" name="Slide Number Placeholder 3"/>
          <p:cNvSpPr>
            <a:spLocks noGrp="1"/>
          </p:cNvSpPr>
          <p:nvPr>
            <p:ph type="sldNum" sz="quarter" idx="5"/>
          </p:nvPr>
        </p:nvSpPr>
        <p:spPr>
          <a:noFill/>
        </p:spPr>
        <p:txBody>
          <a:bodyPr/>
          <a:lstStyle/>
          <a:p>
            <a:fld id="{27A20720-688B-448A-9048-3BBC95B8B7C1}"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endParaRPr lang="en-US" smtClean="0"/>
          </a:p>
        </p:txBody>
      </p:sp>
      <p:sp>
        <p:nvSpPr>
          <p:cNvPr id="35844" name="Slide Number Placeholder 3"/>
          <p:cNvSpPr>
            <a:spLocks noGrp="1"/>
          </p:cNvSpPr>
          <p:nvPr>
            <p:ph type="sldNum" sz="quarter" idx="5"/>
          </p:nvPr>
        </p:nvSpPr>
        <p:spPr>
          <a:noFill/>
        </p:spPr>
        <p:txBody>
          <a:bodyPr/>
          <a:lstStyle/>
          <a:p>
            <a:fld id="{35346260-C3D1-4FD9-B046-6D8CEE9881EA}"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pPr eaLnBrk="1" hangingPunct="1"/>
            <a:endParaRPr lang="en-US" smtClean="0"/>
          </a:p>
        </p:txBody>
      </p:sp>
      <p:sp>
        <p:nvSpPr>
          <p:cNvPr id="36868" name="Slide Number Placeholder 3"/>
          <p:cNvSpPr>
            <a:spLocks noGrp="1"/>
          </p:cNvSpPr>
          <p:nvPr>
            <p:ph type="sldNum" sz="quarter" idx="5"/>
          </p:nvPr>
        </p:nvSpPr>
        <p:spPr>
          <a:noFill/>
        </p:spPr>
        <p:txBody>
          <a:bodyPr/>
          <a:lstStyle/>
          <a:p>
            <a:fld id="{33E5CEAC-27F5-4FAD-BEBB-A8577EFB50AC}"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eaLnBrk="1" hangingPunct="1"/>
            <a:endParaRPr lang="en-US" smtClean="0"/>
          </a:p>
        </p:txBody>
      </p:sp>
      <p:sp>
        <p:nvSpPr>
          <p:cNvPr id="37892" name="Slide Number Placeholder 3"/>
          <p:cNvSpPr>
            <a:spLocks noGrp="1"/>
          </p:cNvSpPr>
          <p:nvPr>
            <p:ph type="sldNum" sz="quarter" idx="5"/>
          </p:nvPr>
        </p:nvSpPr>
        <p:spPr>
          <a:noFill/>
        </p:spPr>
        <p:txBody>
          <a:bodyPr/>
          <a:lstStyle/>
          <a:p>
            <a:fld id="{55803AC9-3E05-4176-A579-048C56D55783}"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pPr eaLnBrk="1" hangingPunct="1"/>
            <a:endParaRPr lang="en-US" smtClean="0"/>
          </a:p>
        </p:txBody>
      </p:sp>
      <p:sp>
        <p:nvSpPr>
          <p:cNvPr id="38916" name="Slide Number Placeholder 3"/>
          <p:cNvSpPr>
            <a:spLocks noGrp="1"/>
          </p:cNvSpPr>
          <p:nvPr>
            <p:ph type="sldNum" sz="quarter" idx="5"/>
          </p:nvPr>
        </p:nvSpPr>
        <p:spPr>
          <a:noFill/>
        </p:spPr>
        <p:txBody>
          <a:bodyPr/>
          <a:lstStyle/>
          <a:p>
            <a:fld id="{C09759A6-8DFE-464A-8708-352FD7CBEB75}"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eaLnBrk="1" hangingPunct="1"/>
            <a:endParaRPr lang="en-US" smtClean="0"/>
          </a:p>
        </p:txBody>
      </p:sp>
      <p:sp>
        <p:nvSpPr>
          <p:cNvPr id="39940" name="Slide Number Placeholder 3"/>
          <p:cNvSpPr>
            <a:spLocks noGrp="1"/>
          </p:cNvSpPr>
          <p:nvPr>
            <p:ph type="sldNum" sz="quarter" idx="5"/>
          </p:nvPr>
        </p:nvSpPr>
        <p:spPr>
          <a:noFill/>
        </p:spPr>
        <p:txBody>
          <a:bodyPr/>
          <a:lstStyle/>
          <a:p>
            <a:fld id="{89781AE4-BC12-4EE6-B4A5-F24639595CC0}"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pPr eaLnBrk="1" hangingPunct="1"/>
            <a:endParaRPr lang="en-US" smtClean="0"/>
          </a:p>
        </p:txBody>
      </p:sp>
      <p:sp>
        <p:nvSpPr>
          <p:cNvPr id="40964" name="Slide Number Placeholder 3"/>
          <p:cNvSpPr>
            <a:spLocks noGrp="1"/>
          </p:cNvSpPr>
          <p:nvPr>
            <p:ph type="sldNum" sz="quarter" idx="5"/>
          </p:nvPr>
        </p:nvSpPr>
        <p:spPr>
          <a:noFill/>
        </p:spPr>
        <p:txBody>
          <a:bodyPr/>
          <a:lstStyle/>
          <a:p>
            <a:fld id="{F784B07A-DB4B-44F8-9ECE-FFF702295D3B}"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EDA7AB-CD00-4A57-BAD4-B1F07025831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C33D81-1AA2-463B-90D8-F17715ECC5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35ACF4-6357-4305-8F46-3CB6D73CC89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AC73B3-0711-4DF8-BA12-CB46A31687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77C1D8-13C8-4939-8853-2D5AFDE152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9371B7-02E8-4550-AB90-7E1C2C163D2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3F7B28-8221-44FC-88AB-5E1E25A2FF2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C1E1F65-43ED-4610-B4E6-9189FF5FE54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F3E4C05-A4E4-454E-BA8E-7C315E666A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03E04DE-DCED-4C7B-85EC-0CAE2828E96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4F5BFA-9149-41DD-9D09-EA519DF336B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F9D26C5-0BD4-4CAE-9393-E03126B800A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767647"/>
            </a:gs>
            <a:gs pos="100000">
              <a:srgbClr val="FFFF99"/>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619488E-327B-40E1-91DD-A86407B6DDD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hyperlink" Target="http://www.nh.gov/agric/divisions/markets/documents/bmp.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tufts.edu/vet/hoarding/pubs/AngellReport.pdf"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www.tufts.edu/vet/hoarding/index.html"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www.tufts.edu/vet/hoarding/index.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14400"/>
            <a:ext cx="7772400" cy="1470025"/>
          </a:xfrm>
        </p:spPr>
        <p:txBody>
          <a:bodyPr/>
          <a:lstStyle/>
          <a:p>
            <a:pPr eaLnBrk="1" hangingPunct="1"/>
            <a:r>
              <a:rPr lang="en-US" sz="5400" b="1" smtClean="0">
                <a:latin typeface="Haettenschweiler" pitchFamily="34" charset="0"/>
              </a:rPr>
              <a:t>Animal Hoarding</a:t>
            </a:r>
          </a:p>
        </p:txBody>
      </p:sp>
      <p:sp>
        <p:nvSpPr>
          <p:cNvPr id="2051" name="Rectangle 3"/>
          <p:cNvSpPr>
            <a:spLocks noGrp="1" noChangeArrowheads="1"/>
          </p:cNvSpPr>
          <p:nvPr>
            <p:ph type="subTitle" idx="1"/>
          </p:nvPr>
        </p:nvSpPr>
        <p:spPr>
          <a:xfrm>
            <a:off x="4191000" y="5257800"/>
            <a:ext cx="4495800" cy="1143000"/>
          </a:xfrm>
        </p:spPr>
        <p:txBody>
          <a:bodyPr/>
          <a:lstStyle/>
          <a:p>
            <a:pPr eaLnBrk="1" hangingPunct="1">
              <a:lnSpc>
                <a:spcPct val="90000"/>
              </a:lnSpc>
            </a:pPr>
            <a:r>
              <a:rPr lang="en-US" smtClean="0"/>
              <a:t>Steve Crawford</a:t>
            </a:r>
          </a:p>
          <a:p>
            <a:pPr eaLnBrk="1" hangingPunct="1">
              <a:lnSpc>
                <a:spcPct val="90000"/>
              </a:lnSpc>
            </a:pPr>
            <a:r>
              <a:rPr lang="en-US" smtClean="0"/>
              <a:t>NH State Veterinarian</a:t>
            </a:r>
          </a:p>
        </p:txBody>
      </p:sp>
      <p:pic>
        <p:nvPicPr>
          <p:cNvPr id="2052" name="Picture 4" descr="MCj03190640000[1]"/>
          <p:cNvPicPr>
            <a:picLocks noChangeAspect="1" noChangeArrowheads="1"/>
          </p:cNvPicPr>
          <p:nvPr/>
        </p:nvPicPr>
        <p:blipFill>
          <a:blip r:embed="rId3" cstate="print"/>
          <a:srcRect/>
          <a:stretch>
            <a:fillRect/>
          </a:stretch>
        </p:blipFill>
        <p:spPr bwMode="auto">
          <a:xfrm>
            <a:off x="2971800" y="2743200"/>
            <a:ext cx="3048000" cy="2354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smtClean="0"/>
              <a:t>Animal Hoarding is not…</a:t>
            </a:r>
          </a:p>
        </p:txBody>
      </p:sp>
      <p:sp>
        <p:nvSpPr>
          <p:cNvPr id="11267" name="Rectangle 3"/>
          <p:cNvSpPr>
            <a:spLocks noGrp="1" noChangeArrowheads="1"/>
          </p:cNvSpPr>
          <p:nvPr>
            <p:ph type="body" idx="1"/>
          </p:nvPr>
        </p:nvSpPr>
        <p:spPr/>
        <p:txBody>
          <a:bodyPr/>
          <a:lstStyle/>
          <a:p>
            <a:pPr eaLnBrk="1" hangingPunct="1"/>
            <a:r>
              <a:rPr lang="en-US" smtClean="0"/>
              <a:t>…simply owning a lot of animals.  Providing adequate care or trying to do so indicate an awareness of the situation that is not present in hoarding cases. </a:t>
            </a:r>
          </a:p>
          <a:p>
            <a:pPr eaLnBrk="1" hangingPunct="1"/>
            <a:r>
              <a:rPr lang="en-US" smtClean="0"/>
              <a:t>…easily addressed.</a:t>
            </a:r>
          </a:p>
          <a:p>
            <a:pPr eaLnBrk="1" hangingPunct="1"/>
            <a:r>
              <a:rPr lang="en-US" smtClean="0"/>
              <a:t>…usually solved by prosecution, alone. </a:t>
            </a:r>
          </a:p>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b="1" smtClean="0"/>
              <a:t>NHDAMF Core Missions</a:t>
            </a:r>
          </a:p>
        </p:txBody>
      </p:sp>
      <p:sp>
        <p:nvSpPr>
          <p:cNvPr id="12291" name="Rectangle 3"/>
          <p:cNvSpPr>
            <a:spLocks noGrp="1" noChangeArrowheads="1"/>
          </p:cNvSpPr>
          <p:nvPr>
            <p:ph type="body" idx="1"/>
          </p:nvPr>
        </p:nvSpPr>
        <p:spPr/>
        <p:txBody>
          <a:bodyPr/>
          <a:lstStyle/>
          <a:p>
            <a:pPr eaLnBrk="1" hangingPunct="1">
              <a:lnSpc>
                <a:spcPct val="80000"/>
              </a:lnSpc>
              <a:buFont typeface="Wingdings" pitchFamily="2" charset="2"/>
              <a:buChar char="Ø"/>
            </a:pPr>
            <a:r>
              <a:rPr lang="en-US" sz="2400" smtClean="0"/>
              <a:t>Control and eradication of contagious and infectious diseases in domestic animals and poultry.  </a:t>
            </a:r>
          </a:p>
          <a:p>
            <a:pPr eaLnBrk="1" hangingPunct="1">
              <a:lnSpc>
                <a:spcPct val="80000"/>
              </a:lnSpc>
              <a:buFont typeface="Wingdings" pitchFamily="2" charset="2"/>
              <a:buChar char="Ø"/>
            </a:pPr>
            <a:endParaRPr lang="en-US" sz="2400" smtClean="0"/>
          </a:p>
          <a:p>
            <a:pPr eaLnBrk="1" hangingPunct="1">
              <a:lnSpc>
                <a:spcPct val="80000"/>
              </a:lnSpc>
              <a:buFont typeface="Wingdings" pitchFamily="2" charset="2"/>
              <a:buChar char="Ø"/>
            </a:pPr>
            <a:r>
              <a:rPr lang="en-US" sz="2400" smtClean="0"/>
              <a:t>Emergency preparedness and response. </a:t>
            </a:r>
          </a:p>
          <a:p>
            <a:pPr eaLnBrk="1" hangingPunct="1">
              <a:lnSpc>
                <a:spcPct val="80000"/>
              </a:lnSpc>
              <a:buFont typeface="Wingdings" pitchFamily="2" charset="2"/>
              <a:buChar char="Ø"/>
            </a:pPr>
            <a:endParaRPr lang="en-US" sz="2400" smtClean="0"/>
          </a:p>
          <a:p>
            <a:pPr eaLnBrk="1" hangingPunct="1">
              <a:lnSpc>
                <a:spcPct val="80000"/>
              </a:lnSpc>
              <a:buFont typeface="Wingdings" pitchFamily="2" charset="2"/>
              <a:buChar char="Ø"/>
            </a:pPr>
            <a:r>
              <a:rPr lang="en-US" sz="2400" smtClean="0"/>
              <a:t>Food safety</a:t>
            </a:r>
          </a:p>
          <a:p>
            <a:pPr eaLnBrk="1" hangingPunct="1">
              <a:lnSpc>
                <a:spcPct val="80000"/>
              </a:lnSpc>
              <a:buFont typeface="Wingdings" pitchFamily="2" charset="2"/>
              <a:buNone/>
            </a:pPr>
            <a:endParaRPr lang="en-US" sz="2400" smtClean="0"/>
          </a:p>
          <a:p>
            <a:pPr eaLnBrk="1" hangingPunct="1">
              <a:lnSpc>
                <a:spcPct val="80000"/>
              </a:lnSpc>
              <a:buFont typeface="Wingdings" pitchFamily="2" charset="2"/>
              <a:buChar char="Ø"/>
            </a:pPr>
            <a:r>
              <a:rPr lang="en-US" sz="2400" smtClean="0"/>
              <a:t>Education – farmers, animal owners, general public, interest groups, media, anyone who will listen</a:t>
            </a:r>
          </a:p>
          <a:p>
            <a:pPr eaLnBrk="1" hangingPunct="1">
              <a:lnSpc>
                <a:spcPct val="80000"/>
              </a:lnSpc>
              <a:buFont typeface="Wingdings" pitchFamily="2" charset="2"/>
              <a:buChar char="Ø"/>
            </a:pPr>
            <a:endParaRPr lang="en-US" sz="2400" smtClean="0"/>
          </a:p>
          <a:p>
            <a:pPr eaLnBrk="1" hangingPunct="1">
              <a:lnSpc>
                <a:spcPct val="80000"/>
              </a:lnSpc>
              <a:buFont typeface="Wingdings" pitchFamily="2" charset="2"/>
              <a:buChar char="Ø"/>
            </a:pPr>
            <a:r>
              <a:rPr lang="en-US" sz="2400" smtClean="0"/>
              <a:t>Advisory to Commissioner, Governor, other elected officials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smtClean="0"/>
              <a:t>Additional tasks by statute</a:t>
            </a:r>
          </a:p>
        </p:txBody>
      </p:sp>
      <p:sp>
        <p:nvSpPr>
          <p:cNvPr id="13315" name="Rectangle 3"/>
          <p:cNvSpPr>
            <a:spLocks noGrp="1" noChangeArrowheads="1"/>
          </p:cNvSpPr>
          <p:nvPr>
            <p:ph type="body" idx="1"/>
          </p:nvPr>
        </p:nvSpPr>
        <p:spPr>
          <a:xfrm>
            <a:off x="457200" y="1066800"/>
            <a:ext cx="8229600" cy="4525963"/>
          </a:xfrm>
        </p:spPr>
        <p:txBody>
          <a:bodyPr/>
          <a:lstStyle/>
          <a:p>
            <a:pPr eaLnBrk="1" hangingPunct="1">
              <a:lnSpc>
                <a:spcPct val="80000"/>
              </a:lnSpc>
              <a:buFont typeface="Wingdings" pitchFamily="2" charset="2"/>
              <a:buNone/>
            </a:pPr>
            <a:endParaRPr lang="en-US" sz="2400" smtClean="0"/>
          </a:p>
          <a:p>
            <a:pPr eaLnBrk="1" hangingPunct="1">
              <a:lnSpc>
                <a:spcPct val="80000"/>
              </a:lnSpc>
              <a:buFont typeface="Wingdings" pitchFamily="2" charset="2"/>
              <a:buChar char="Ø"/>
            </a:pPr>
            <a:r>
              <a:rPr lang="en-US" smtClean="0">
                <a:solidFill>
                  <a:srgbClr val="FF0066"/>
                </a:solidFill>
              </a:rPr>
              <a:t>License and inspect all pet shops and shelters.</a:t>
            </a:r>
          </a:p>
          <a:p>
            <a:pPr eaLnBrk="1" hangingPunct="1">
              <a:lnSpc>
                <a:spcPct val="80000"/>
              </a:lnSpc>
              <a:buFont typeface="Wingdings" pitchFamily="2" charset="2"/>
              <a:buChar char="Ø"/>
            </a:pPr>
            <a:r>
              <a:rPr lang="en-US" smtClean="0">
                <a:solidFill>
                  <a:srgbClr val="FF0066"/>
                </a:solidFill>
              </a:rPr>
              <a:t>Assist in investigation of animal welfare and abuse complaints</a:t>
            </a:r>
            <a:r>
              <a:rPr lang="en-US" smtClean="0"/>
              <a:t>.</a:t>
            </a:r>
          </a:p>
          <a:p>
            <a:pPr eaLnBrk="1" hangingPunct="1">
              <a:lnSpc>
                <a:spcPct val="80000"/>
              </a:lnSpc>
              <a:buFont typeface="Wingdings" pitchFamily="2" charset="2"/>
              <a:buChar char="Ø"/>
            </a:pPr>
            <a:r>
              <a:rPr lang="en-US" smtClean="0"/>
              <a:t>APCP – state spay / neuter program</a:t>
            </a:r>
          </a:p>
          <a:p>
            <a:pPr eaLnBrk="1" hangingPunct="1">
              <a:lnSpc>
                <a:spcPct val="80000"/>
              </a:lnSpc>
              <a:buFont typeface="Wingdings" pitchFamily="2" charset="2"/>
              <a:buChar char="Ø"/>
            </a:pPr>
            <a:r>
              <a:rPr lang="en-US" smtClean="0"/>
              <a:t>Oversee administrator of Board of Veterinary Medicine</a:t>
            </a:r>
          </a:p>
          <a:p>
            <a:pPr eaLnBrk="1" hangingPunct="1">
              <a:lnSpc>
                <a:spcPct val="80000"/>
              </a:lnSpc>
              <a:buFont typeface="Wingdings" pitchFamily="2" charset="2"/>
              <a:buChar char="Ø"/>
            </a:pPr>
            <a:r>
              <a:rPr lang="en-US" smtClean="0"/>
              <a:t>NHVDL</a:t>
            </a:r>
          </a:p>
          <a:p>
            <a:pPr eaLnBrk="1" hangingPunct="1">
              <a:lnSpc>
                <a:spcPct val="80000"/>
              </a:lnSpc>
              <a:buFont typeface="Wingdings" pitchFamily="2" charset="2"/>
              <a:buChar char="Ø"/>
            </a:pPr>
            <a:r>
              <a:rPr lang="en-US" smtClean="0"/>
              <a:t>Work with other state agencies</a:t>
            </a:r>
          </a:p>
          <a:p>
            <a:pPr eaLnBrk="1" hangingPunct="1">
              <a:lnSpc>
                <a:spcPct val="80000"/>
              </a:lnSpc>
              <a:buFont typeface="Wingdings" pitchFamily="2" charset="2"/>
              <a:buChar char="Ø"/>
            </a:pPr>
            <a:r>
              <a:rPr lang="en-US" smtClean="0"/>
              <a:t>Wolf hybrid fencing</a:t>
            </a:r>
          </a:p>
          <a:p>
            <a:pPr eaLnBrk="1" hangingPunct="1">
              <a:lnSpc>
                <a:spcPct val="80000"/>
              </a:lnSpc>
              <a:buFont typeface="Wingdings" pitchFamily="2" charset="2"/>
              <a:buChar char="Ø"/>
            </a:pPr>
            <a:endParaRPr lang="en-US" smtClean="0"/>
          </a:p>
          <a:p>
            <a:pPr eaLnBrk="1" hangingPunct="1">
              <a:lnSpc>
                <a:spcPct val="80000"/>
              </a:lnSpc>
              <a:buFont typeface="Wingdings" pitchFamily="2" charset="2"/>
              <a:buChar char="Ø"/>
            </a:pPr>
            <a:endParaRPr lang="en-US" sz="2400" smtClean="0"/>
          </a:p>
          <a:p>
            <a:pPr eaLnBrk="1" hangingPunct="1">
              <a:lnSpc>
                <a:spcPct val="80000"/>
              </a:lnSpc>
              <a:buFont typeface="Wingdings" pitchFamily="2" charset="2"/>
              <a:buChar char="Ø"/>
            </a:pPr>
            <a:endParaRPr lang="en-US" sz="2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b="1" smtClean="0"/>
              <a:t>Other stuff</a:t>
            </a:r>
          </a:p>
        </p:txBody>
      </p:sp>
      <p:sp>
        <p:nvSpPr>
          <p:cNvPr id="14339" name="Rectangle 3"/>
          <p:cNvSpPr>
            <a:spLocks noGrp="1" noChangeArrowheads="1"/>
          </p:cNvSpPr>
          <p:nvPr>
            <p:ph type="body" idx="1"/>
          </p:nvPr>
        </p:nvSpPr>
        <p:spPr/>
        <p:txBody>
          <a:bodyPr/>
          <a:lstStyle/>
          <a:p>
            <a:pPr eaLnBrk="1" hangingPunct="1">
              <a:buFont typeface="Wingdings" pitchFamily="2" charset="2"/>
              <a:buChar char="Ø"/>
            </a:pPr>
            <a:r>
              <a:rPr lang="en-US" smtClean="0"/>
              <a:t>Budget </a:t>
            </a:r>
          </a:p>
          <a:p>
            <a:pPr eaLnBrk="1" hangingPunct="1">
              <a:buFont typeface="Wingdings" pitchFamily="2" charset="2"/>
              <a:buChar char="Ø"/>
            </a:pPr>
            <a:r>
              <a:rPr lang="en-US" smtClean="0"/>
              <a:t>Rulemaking (RSA 541)</a:t>
            </a:r>
          </a:p>
          <a:p>
            <a:pPr eaLnBrk="1" hangingPunct="1">
              <a:buFont typeface="Wingdings" pitchFamily="2" charset="2"/>
              <a:buChar char="Ø"/>
            </a:pPr>
            <a:r>
              <a:rPr lang="en-US" smtClean="0"/>
              <a:t>RSA 91-A</a:t>
            </a:r>
          </a:p>
          <a:p>
            <a:pPr eaLnBrk="1" hangingPunct="1">
              <a:buFont typeface="Wingdings" pitchFamily="2" charset="2"/>
              <a:buChar char="Ø"/>
            </a:pPr>
            <a:r>
              <a:rPr lang="en-US" smtClean="0"/>
              <a:t>Administrative hearing process</a:t>
            </a:r>
          </a:p>
          <a:p>
            <a:pPr eaLnBrk="1" hangingPunct="1">
              <a:buFont typeface="Wingdings" pitchFamily="2" charset="2"/>
              <a:buChar char="Ø"/>
            </a:pPr>
            <a:r>
              <a:rPr lang="en-US" smtClean="0"/>
              <a:t>Cooperative agreements and funding</a:t>
            </a:r>
          </a:p>
          <a:p>
            <a:pPr eaLnBrk="1" hangingPunct="1">
              <a:buFont typeface="Wingdings" pitchFamily="2" charset="2"/>
              <a:buChar char="Ø"/>
            </a:pPr>
            <a:r>
              <a:rPr lang="en-US" smtClean="0">
                <a:solidFill>
                  <a:srgbClr val="FF0066"/>
                </a:solidFill>
              </a:rPr>
              <a:t>Public interaction – e-mail, phone</a:t>
            </a:r>
          </a:p>
          <a:p>
            <a:pPr eaLnBrk="1" hangingPunct="1">
              <a:buFontTx/>
              <a:buNone/>
            </a:pPr>
            <a:endParaRPr lang="en-US" smtClean="0">
              <a:solidFill>
                <a:srgbClr val="FF0066"/>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b="1" smtClean="0"/>
              <a:t>We are not…</a:t>
            </a:r>
          </a:p>
        </p:txBody>
      </p:sp>
      <p:sp>
        <p:nvSpPr>
          <p:cNvPr id="15363" name="Rectangle 3"/>
          <p:cNvSpPr>
            <a:spLocks noGrp="1" noChangeArrowheads="1"/>
          </p:cNvSpPr>
          <p:nvPr>
            <p:ph type="body" idx="1"/>
          </p:nvPr>
        </p:nvSpPr>
        <p:spPr/>
        <p:txBody>
          <a:bodyPr/>
          <a:lstStyle/>
          <a:p>
            <a:pPr eaLnBrk="1" hangingPunct="1">
              <a:buFont typeface="Wingdings" pitchFamily="2" charset="2"/>
              <a:buChar char="Ø"/>
            </a:pPr>
            <a:r>
              <a:rPr lang="en-US" smtClean="0"/>
              <a:t>Makers of the law.</a:t>
            </a:r>
          </a:p>
          <a:p>
            <a:pPr eaLnBrk="1" hangingPunct="1">
              <a:buFont typeface="Wingdings" pitchFamily="2" charset="2"/>
              <a:buNone/>
            </a:pPr>
            <a:endParaRPr lang="en-US" smtClean="0"/>
          </a:p>
          <a:p>
            <a:pPr eaLnBrk="1" hangingPunct="1">
              <a:buFont typeface="Wingdings" pitchFamily="2" charset="2"/>
              <a:buChar char="Ø"/>
            </a:pPr>
            <a:r>
              <a:rPr lang="en-US" smtClean="0"/>
              <a:t>Intended to provide free veterinary advice to animal owners.</a:t>
            </a:r>
          </a:p>
          <a:p>
            <a:pPr eaLnBrk="1" hangingPunct="1">
              <a:buFont typeface="Wingdings" pitchFamily="2" charset="2"/>
              <a:buNone/>
            </a:pPr>
            <a:endParaRPr lang="en-US" smtClean="0"/>
          </a:p>
          <a:p>
            <a:pPr eaLnBrk="1" hangingPunct="1">
              <a:buFont typeface="Wingdings" pitchFamily="2" charset="2"/>
              <a:buChar char="Ø"/>
            </a:pPr>
            <a:r>
              <a:rPr lang="en-US" smtClean="0"/>
              <a:t>Civics teachers.</a:t>
            </a:r>
          </a:p>
          <a:p>
            <a:pPr eaLnBrk="1" hangingPunct="1">
              <a:buFont typeface="Wingdings" pitchFamily="2" charset="2"/>
              <a:buChar char="Ø"/>
            </a:pPr>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MPj02278100000[1]"/>
          <p:cNvPicPr>
            <a:picLocks noChangeAspect="1" noChangeArrowheads="1"/>
          </p:cNvPicPr>
          <p:nvPr>
            <p:ph sz="quarter" idx="4294967295"/>
          </p:nvPr>
        </p:nvPicPr>
        <p:blipFill>
          <a:blip r:embed="rId3" cstate="print"/>
          <a:srcRect/>
          <a:stretch>
            <a:fillRect/>
          </a:stretch>
        </p:blipFill>
        <p:spPr>
          <a:xfrm>
            <a:off x="5943600" y="762000"/>
            <a:ext cx="2943225" cy="1981200"/>
          </a:xfrm>
          <a:noFill/>
        </p:spPr>
      </p:pic>
      <p:pic>
        <p:nvPicPr>
          <p:cNvPr id="16387" name="Picture 6" descr="MPPH02146J0000[1]"/>
          <p:cNvPicPr>
            <a:picLocks noChangeAspect="1" noChangeArrowheads="1"/>
          </p:cNvPicPr>
          <p:nvPr/>
        </p:nvPicPr>
        <p:blipFill>
          <a:blip r:embed="rId4" cstate="print"/>
          <a:srcRect/>
          <a:stretch>
            <a:fillRect/>
          </a:stretch>
        </p:blipFill>
        <p:spPr bwMode="auto">
          <a:xfrm>
            <a:off x="152400" y="762000"/>
            <a:ext cx="3016250" cy="1984375"/>
          </a:xfrm>
          <a:prstGeom prst="rect">
            <a:avLst/>
          </a:prstGeom>
          <a:noFill/>
          <a:ln w="9525">
            <a:noFill/>
            <a:miter lim="800000"/>
            <a:headEnd/>
            <a:tailEnd/>
          </a:ln>
        </p:spPr>
      </p:pic>
      <p:pic>
        <p:nvPicPr>
          <p:cNvPr id="16388" name="Picture 9" descr="MPj02629340000[1]"/>
          <p:cNvPicPr>
            <a:picLocks noChangeAspect="1" noChangeArrowheads="1"/>
          </p:cNvPicPr>
          <p:nvPr/>
        </p:nvPicPr>
        <p:blipFill>
          <a:blip r:embed="rId5" cstate="print"/>
          <a:srcRect/>
          <a:stretch>
            <a:fillRect/>
          </a:stretch>
        </p:blipFill>
        <p:spPr bwMode="auto">
          <a:xfrm>
            <a:off x="2819400" y="0"/>
            <a:ext cx="3200400" cy="2209800"/>
          </a:xfrm>
          <a:prstGeom prst="rect">
            <a:avLst/>
          </a:prstGeom>
          <a:noFill/>
          <a:ln w="9525">
            <a:noFill/>
            <a:miter lim="800000"/>
            <a:headEnd/>
            <a:tailEnd/>
          </a:ln>
        </p:spPr>
      </p:pic>
      <p:pic>
        <p:nvPicPr>
          <p:cNvPr id="16389" name="Picture 7" descr="MPj01784470000[1]"/>
          <p:cNvPicPr>
            <a:picLocks noChangeAspect="1" noChangeArrowheads="1"/>
          </p:cNvPicPr>
          <p:nvPr/>
        </p:nvPicPr>
        <p:blipFill>
          <a:blip r:embed="rId6" cstate="print"/>
          <a:srcRect/>
          <a:stretch>
            <a:fillRect/>
          </a:stretch>
        </p:blipFill>
        <p:spPr bwMode="auto">
          <a:xfrm>
            <a:off x="5791200" y="3581400"/>
            <a:ext cx="3124200" cy="2438400"/>
          </a:xfrm>
          <a:prstGeom prst="rect">
            <a:avLst/>
          </a:prstGeom>
          <a:noFill/>
          <a:ln w="9525">
            <a:noFill/>
            <a:miter lim="800000"/>
            <a:headEnd/>
            <a:tailEnd/>
          </a:ln>
        </p:spPr>
      </p:pic>
      <p:pic>
        <p:nvPicPr>
          <p:cNvPr id="16390" name="Picture 8" descr="MPj02626660000[1]"/>
          <p:cNvPicPr>
            <a:picLocks noChangeAspect="1" noChangeArrowheads="1"/>
          </p:cNvPicPr>
          <p:nvPr/>
        </p:nvPicPr>
        <p:blipFill>
          <a:blip r:embed="rId7" cstate="print"/>
          <a:srcRect/>
          <a:stretch>
            <a:fillRect/>
          </a:stretch>
        </p:blipFill>
        <p:spPr bwMode="auto">
          <a:xfrm>
            <a:off x="0" y="3581400"/>
            <a:ext cx="2819400" cy="2468563"/>
          </a:xfrm>
          <a:prstGeom prst="rect">
            <a:avLst/>
          </a:prstGeom>
          <a:noFill/>
          <a:ln w="9525">
            <a:noFill/>
            <a:miter lim="800000"/>
            <a:headEnd/>
            <a:tailEnd/>
          </a:ln>
        </p:spPr>
      </p:pic>
      <p:pic>
        <p:nvPicPr>
          <p:cNvPr id="16391" name="Picture 4" descr="MPj02011590000[1]"/>
          <p:cNvPicPr>
            <a:picLocks noChangeAspect="1" noChangeArrowheads="1"/>
          </p:cNvPicPr>
          <p:nvPr>
            <p:ph sz="quarter" idx="4294967295"/>
          </p:nvPr>
        </p:nvPicPr>
        <p:blipFill>
          <a:blip r:embed="rId8" cstate="print"/>
          <a:srcRect/>
          <a:stretch>
            <a:fillRect/>
          </a:stretch>
        </p:blipFill>
        <p:spPr>
          <a:xfrm>
            <a:off x="2590800" y="2209800"/>
            <a:ext cx="3505200" cy="4495800"/>
          </a:xfr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1" smtClean="0"/>
              <a:t>Health Officer’s role</a:t>
            </a:r>
          </a:p>
        </p:txBody>
      </p:sp>
      <p:sp>
        <p:nvSpPr>
          <p:cNvPr id="17411" name="Rectangle 3"/>
          <p:cNvSpPr>
            <a:spLocks noGrp="1" noChangeArrowheads="1"/>
          </p:cNvSpPr>
          <p:nvPr>
            <p:ph type="body" idx="1"/>
          </p:nvPr>
        </p:nvSpPr>
        <p:spPr/>
        <p:txBody>
          <a:bodyPr/>
          <a:lstStyle/>
          <a:p>
            <a:pPr eaLnBrk="1" hangingPunct="1">
              <a:buFont typeface="Wingdings" pitchFamily="2" charset="2"/>
              <a:buChar char="Ø"/>
            </a:pPr>
            <a:r>
              <a:rPr lang="en-US" sz="2800" smtClean="0"/>
              <a:t>Home rule.</a:t>
            </a:r>
          </a:p>
          <a:p>
            <a:pPr eaLnBrk="1" hangingPunct="1">
              <a:buFont typeface="Wingdings" pitchFamily="2" charset="2"/>
              <a:buChar char="Ø"/>
            </a:pPr>
            <a:r>
              <a:rPr lang="en-US" sz="2800" smtClean="0"/>
              <a:t>What is a safe dwelling?  Local regulations.</a:t>
            </a:r>
          </a:p>
          <a:p>
            <a:pPr eaLnBrk="1" hangingPunct="1">
              <a:buFont typeface="Wingdings" pitchFamily="2" charset="2"/>
              <a:buChar char="Ø"/>
            </a:pPr>
            <a:r>
              <a:rPr lang="en-US" sz="2800" smtClean="0"/>
              <a:t>Animal hoarding often has behavioral, mental, and public health components in the same case.</a:t>
            </a:r>
          </a:p>
          <a:p>
            <a:pPr eaLnBrk="1" hangingPunct="1">
              <a:buFont typeface="Wingdings" pitchFamily="2" charset="2"/>
              <a:buChar char="Ø"/>
            </a:pPr>
            <a:r>
              <a:rPr lang="en-US" sz="2800" smtClean="0"/>
              <a:t>The first sign may be the individual’s health.</a:t>
            </a:r>
          </a:p>
          <a:p>
            <a:pPr eaLnBrk="1" hangingPunct="1">
              <a:buFont typeface="Wingdings" pitchFamily="2" charset="2"/>
              <a:buChar char="Ø"/>
            </a:pPr>
            <a:r>
              <a:rPr lang="en-US" sz="2800" smtClean="0"/>
              <a:t>Accumulation of feces or other debris may be the first </a:t>
            </a:r>
            <a:r>
              <a:rPr lang="en-US" sz="2800" smtClean="0">
                <a:solidFill>
                  <a:srgbClr val="FF0066"/>
                </a:solidFill>
              </a:rPr>
              <a:t>external</a:t>
            </a:r>
            <a:r>
              <a:rPr lang="en-US" sz="2800" smtClean="0"/>
              <a:t> sign to the community.</a:t>
            </a:r>
          </a:p>
          <a:p>
            <a:pPr lvl="1" eaLnBrk="1" hangingPunct="1">
              <a:buFont typeface="Wingdings" pitchFamily="2" charset="2"/>
              <a:buChar char="Ø"/>
            </a:pPr>
            <a:r>
              <a:rPr lang="en-US" sz="2400" smtClean="0">
                <a:hlinkClick r:id="rId3"/>
              </a:rPr>
              <a:t>http://www.nh.gov/agric/divisions/markets/documents/bmp.pdf</a:t>
            </a:r>
            <a:endParaRPr lang="en-US" sz="2400" smtClean="0"/>
          </a:p>
          <a:p>
            <a:pPr lvl="1" eaLnBrk="1" hangingPunct="1">
              <a:buFont typeface="Wingdings" pitchFamily="2" charset="2"/>
              <a:buChar char="Ø"/>
            </a:pPr>
            <a:endParaRPr lang="en-US" sz="2400" smtClean="0"/>
          </a:p>
          <a:p>
            <a:pPr eaLnBrk="1" hangingPunct="1"/>
            <a:endParaRPr lang="en-US"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b="1" smtClean="0"/>
              <a:t>RSA 644:8</a:t>
            </a:r>
          </a:p>
        </p:txBody>
      </p:sp>
      <p:sp>
        <p:nvSpPr>
          <p:cNvPr id="18435" name="Rectangle 3"/>
          <p:cNvSpPr>
            <a:spLocks noGrp="1" noChangeArrowheads="1"/>
          </p:cNvSpPr>
          <p:nvPr>
            <p:ph type="body" idx="1"/>
          </p:nvPr>
        </p:nvSpPr>
        <p:spPr>
          <a:xfrm>
            <a:off x="457200" y="1722438"/>
            <a:ext cx="8229600" cy="4525962"/>
          </a:xfrm>
        </p:spPr>
        <p:txBody>
          <a:bodyPr/>
          <a:lstStyle/>
          <a:p>
            <a:pPr eaLnBrk="1" hangingPunct="1">
              <a:lnSpc>
                <a:spcPct val="80000"/>
              </a:lnSpc>
              <a:buFont typeface="Wingdings" pitchFamily="2" charset="2"/>
              <a:buChar char="Ø"/>
            </a:pPr>
            <a:r>
              <a:rPr lang="en-US" sz="2000" b="1" smtClean="0"/>
              <a:t>  intent v. negligence</a:t>
            </a:r>
          </a:p>
          <a:p>
            <a:pPr eaLnBrk="1" hangingPunct="1">
              <a:lnSpc>
                <a:spcPct val="80000"/>
              </a:lnSpc>
              <a:buFont typeface="Wingdings" pitchFamily="2" charset="2"/>
              <a:buChar char="Ø"/>
            </a:pPr>
            <a:endParaRPr lang="en-US" sz="2000" b="1" smtClean="0"/>
          </a:p>
          <a:p>
            <a:pPr eaLnBrk="1" hangingPunct="1">
              <a:lnSpc>
                <a:spcPct val="80000"/>
              </a:lnSpc>
              <a:buFont typeface="Wingdings" pitchFamily="2" charset="2"/>
              <a:buChar char="Ø"/>
            </a:pPr>
            <a:r>
              <a:rPr lang="en-US" sz="2000" b="1" smtClean="0"/>
              <a:t>""cruelty'' shall include, but not be limited to, </a:t>
            </a:r>
            <a:r>
              <a:rPr lang="en-US" sz="2000" b="1" smtClean="0">
                <a:solidFill>
                  <a:srgbClr val="FF0066"/>
                </a:solidFill>
              </a:rPr>
              <a:t>acts or omissions injurious or detrimental to the health, safety or welfare of any animal</a:t>
            </a:r>
            <a:r>
              <a:rPr lang="en-US" sz="2000" b="1" smtClean="0"/>
              <a:t>, including the abandoning of any animal without proper provision for its care, sustenance, protection or shelter. </a:t>
            </a:r>
            <a:br>
              <a:rPr lang="en-US" sz="2000" b="1" smtClean="0"/>
            </a:br>
            <a:endParaRPr lang="en-US" sz="2000" b="1" smtClean="0"/>
          </a:p>
          <a:p>
            <a:pPr eaLnBrk="1" hangingPunct="1">
              <a:lnSpc>
                <a:spcPct val="80000"/>
              </a:lnSpc>
              <a:buFont typeface="Wingdings" pitchFamily="2" charset="2"/>
              <a:buChar char="Ø"/>
            </a:pPr>
            <a:r>
              <a:rPr lang="en-US" sz="2000" b="1" smtClean="0"/>
              <a:t>""shelter'' or ""necessary shelter'' for dogs shall mean any natural or artificial area which provides protection from the direct sunlight and adequate air circulation when that sunlight is likely to cause heat exhaustion of a dog tied or caged outside. Shelter from the weather shall </a:t>
            </a:r>
            <a:r>
              <a:rPr lang="en-US" sz="2000" b="1" smtClean="0">
                <a:solidFill>
                  <a:srgbClr val="FF0066"/>
                </a:solidFill>
              </a:rPr>
              <a:t>allow the dog to remain clean and dry.</a:t>
            </a:r>
            <a:r>
              <a:rPr lang="en-US" sz="2000" b="1" smtClean="0"/>
              <a:t> Shelter shall be structurally sound and have an area within to afford the dog the ability to stand up, turn around and lie down, and be of proportionate size as to allow the natural body heat of the dog to be retained. </a:t>
            </a:r>
            <a:br>
              <a:rPr lang="en-US" sz="2000" b="1" smtClean="0"/>
            </a:br>
            <a:endParaRPr lang="en-US" sz="2000" b="1"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b="1" smtClean="0"/>
              <a:t>644:8</a:t>
            </a:r>
          </a:p>
        </p:txBody>
      </p:sp>
      <p:sp>
        <p:nvSpPr>
          <p:cNvPr id="19459" name="Rectangle 3"/>
          <p:cNvSpPr>
            <a:spLocks noGrp="1" noChangeArrowheads="1"/>
          </p:cNvSpPr>
          <p:nvPr>
            <p:ph type="body" idx="1"/>
          </p:nvPr>
        </p:nvSpPr>
        <p:spPr/>
        <p:txBody>
          <a:bodyPr/>
          <a:lstStyle/>
          <a:p>
            <a:pPr eaLnBrk="1" hangingPunct="1">
              <a:lnSpc>
                <a:spcPct val="80000"/>
              </a:lnSpc>
              <a:buFont typeface="Wingdings" pitchFamily="2" charset="2"/>
              <a:buChar char="Ø"/>
            </a:pPr>
            <a:r>
              <a:rPr lang="en-US" sz="1600" b="1" smtClean="0"/>
              <a:t>Courts shall give cases in which animals have been confiscated by an arresting officer priority on the court calendar. The </a:t>
            </a:r>
            <a:r>
              <a:rPr lang="en-US" sz="1600" b="1" smtClean="0">
                <a:solidFill>
                  <a:srgbClr val="FF0066"/>
                </a:solidFill>
              </a:rPr>
              <a:t>costs</a:t>
            </a:r>
            <a:r>
              <a:rPr lang="en-US" sz="1600" b="1" smtClean="0"/>
              <a:t>, if any, incurred in boarding and treating the animal, pending disposition of the case, and in disposing of the animal, </a:t>
            </a:r>
            <a:r>
              <a:rPr lang="en-US" sz="1600" b="1" smtClean="0">
                <a:solidFill>
                  <a:srgbClr val="FF0066"/>
                </a:solidFill>
              </a:rPr>
              <a:t>upon a conviction</a:t>
            </a:r>
            <a:r>
              <a:rPr lang="en-US" sz="1600" b="1" smtClean="0"/>
              <a:t> of said person for cruelty to animals, </a:t>
            </a:r>
            <a:r>
              <a:rPr lang="en-US" sz="1600" b="1" smtClean="0">
                <a:solidFill>
                  <a:srgbClr val="FF0066"/>
                </a:solidFill>
              </a:rPr>
              <a:t>shall be borne by the person so convicted</a:t>
            </a:r>
            <a:r>
              <a:rPr lang="en-US" sz="1600" b="1" smtClean="0"/>
              <a:t>. </a:t>
            </a:r>
          </a:p>
          <a:p>
            <a:pPr eaLnBrk="1" hangingPunct="1">
              <a:lnSpc>
                <a:spcPct val="80000"/>
              </a:lnSpc>
              <a:buFont typeface="Wingdings" pitchFamily="2" charset="2"/>
              <a:buChar char="Ø"/>
            </a:pPr>
            <a:r>
              <a:rPr lang="en-US" sz="1600" b="1" smtClean="0"/>
              <a:t>In addition, the </a:t>
            </a:r>
            <a:r>
              <a:rPr lang="en-US" sz="1600" b="1" i="1" u="sng" smtClean="0">
                <a:solidFill>
                  <a:srgbClr val="FF0066"/>
                </a:solidFill>
              </a:rPr>
              <a:t>court </a:t>
            </a:r>
            <a:r>
              <a:rPr lang="en-US" sz="1600" b="1" smtClean="0">
                <a:solidFill>
                  <a:srgbClr val="FF0066"/>
                </a:solidFill>
              </a:rPr>
              <a:t>may prohibit any person convicted of animal cruelty from having future ownership or custody of other animals for any period of time the court deems reasonable or impose any other reasonable restrictions on the person's future ownership or custody of animals as necessary for the protection of the animals.</a:t>
            </a:r>
          </a:p>
          <a:p>
            <a:pPr eaLnBrk="1" hangingPunct="1">
              <a:lnSpc>
                <a:spcPct val="80000"/>
              </a:lnSpc>
              <a:buFont typeface="Wingdings" pitchFamily="2" charset="2"/>
              <a:buChar char="Ø"/>
            </a:pPr>
            <a:r>
              <a:rPr lang="en-US" sz="1600" b="1" smtClean="0"/>
              <a:t>If a person convicted of cruelty to animals appeals the conviction and any confiscated animal remains in the custody of the arresting officer or the officer's designee pending disposition of the appeal, in order for the appellant to maintain a future interest in the animal, the trial </a:t>
            </a:r>
            <a:r>
              <a:rPr lang="en-US" sz="1600" b="1" i="1" u="sng" smtClean="0">
                <a:solidFill>
                  <a:srgbClr val="FF0066"/>
                </a:solidFill>
              </a:rPr>
              <a:t>court</a:t>
            </a:r>
            <a:r>
              <a:rPr lang="en-US" sz="1600" b="1" smtClean="0">
                <a:solidFill>
                  <a:srgbClr val="FF0066"/>
                </a:solidFill>
              </a:rPr>
              <a:t> may require the appellant to post a bond or other security in an amount not exceeding $2,000 for each animal in custody</a:t>
            </a:r>
            <a:r>
              <a:rPr lang="en-US" sz="1600" b="1" smtClean="0"/>
              <a:t> for costs expected to be incurred for the board and care of the animal during the appeal. If the conviction is affirmed on appeal, the costs incurred for the board and care of the animal shall be </a:t>
            </a:r>
            <a:r>
              <a:rPr lang="en-US" sz="1600" b="1" smtClean="0">
                <a:solidFill>
                  <a:srgbClr val="FF0066"/>
                </a:solidFill>
              </a:rPr>
              <a:t>paid to the custodian</a:t>
            </a:r>
            <a:r>
              <a:rPr lang="en-US" sz="1600" b="1" smtClean="0"/>
              <a:t> from the posted security and the balance, if any, returned to the person who posted it. </a:t>
            </a:r>
            <a:br>
              <a:rPr lang="en-US" sz="1600" b="1" smtClean="0"/>
            </a:br>
            <a:r>
              <a:rPr lang="en-US" sz="1600" b="1" smtClean="0"/>
              <a:t>       </a:t>
            </a:r>
            <a:endParaRPr lang="en-US" sz="16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smtClean="0"/>
              <a:t>644:8</a:t>
            </a:r>
          </a:p>
        </p:txBody>
      </p:sp>
      <p:sp>
        <p:nvSpPr>
          <p:cNvPr id="20483" name="Rectangle 3"/>
          <p:cNvSpPr>
            <a:spLocks noGrp="1" noChangeArrowheads="1"/>
          </p:cNvSpPr>
          <p:nvPr>
            <p:ph type="body" idx="1"/>
          </p:nvPr>
        </p:nvSpPr>
        <p:spPr/>
        <p:txBody>
          <a:bodyPr/>
          <a:lstStyle/>
          <a:p>
            <a:pPr eaLnBrk="1" hangingPunct="1">
              <a:lnSpc>
                <a:spcPct val="80000"/>
              </a:lnSpc>
            </a:pPr>
            <a:r>
              <a:rPr lang="en-US" sz="2000" b="1" smtClean="0"/>
              <a:t>Except as provided in subparagraphs (b) and (c) </a:t>
            </a:r>
            <a:r>
              <a:rPr lang="en-US" sz="2000" b="1" smtClean="0">
                <a:solidFill>
                  <a:srgbClr val="FF0066"/>
                </a:solidFill>
              </a:rPr>
              <a:t>any appropriate law enforcement officer, animal control officer, or officer of a duly licensed humane society may take into temporary protective custody</a:t>
            </a:r>
            <a:r>
              <a:rPr lang="en-US" sz="2000" b="1" smtClean="0"/>
              <a:t> any animal when there is probable cause to believe that it has been or is being abused or neglected in violation of paragraphs III or III-a when there is a </a:t>
            </a:r>
            <a:r>
              <a:rPr lang="en-US" sz="2000" b="1" smtClean="0">
                <a:solidFill>
                  <a:srgbClr val="FF0066"/>
                </a:solidFill>
              </a:rPr>
              <a:t>clear and imminent danger to the animal's health or life</a:t>
            </a:r>
            <a:r>
              <a:rPr lang="en-US" sz="2000" b="1" smtClean="0"/>
              <a:t> and there is not sufficient time to obtain a court order. </a:t>
            </a:r>
          </a:p>
          <a:p>
            <a:pPr eaLnBrk="1" hangingPunct="1">
              <a:lnSpc>
                <a:spcPct val="80000"/>
              </a:lnSpc>
            </a:pPr>
            <a:endParaRPr lang="en-US" sz="2000" b="1" smtClean="0"/>
          </a:p>
          <a:p>
            <a:pPr eaLnBrk="1" hangingPunct="1">
              <a:lnSpc>
                <a:spcPct val="80000"/>
              </a:lnSpc>
            </a:pPr>
            <a:r>
              <a:rPr lang="en-US" sz="2000" b="1" smtClean="0"/>
              <a:t>For purposes of subparagraph (a) the </a:t>
            </a:r>
            <a:r>
              <a:rPr lang="en-US" sz="2000" b="1" smtClean="0">
                <a:solidFill>
                  <a:srgbClr val="FF0066"/>
                </a:solidFill>
              </a:rPr>
              <a:t>investigating officer for livestock, as defined in RSA 427:38, III, shall be accompanied by a veterinarian</a:t>
            </a:r>
            <a:r>
              <a:rPr lang="en-US" sz="2000" b="1" smtClean="0"/>
              <a:t> licensed under RSA 332-B or the state veterinarian who shall set the probable cause criteria for taking the animal or animals.</a:t>
            </a:r>
          </a:p>
          <a:p>
            <a:pPr eaLnBrk="1" hangingPunct="1">
              <a:lnSpc>
                <a:spcPct val="80000"/>
              </a:lnSpc>
            </a:pPr>
            <a:endParaRPr lang="en-US" sz="2000" b="1" smtClean="0"/>
          </a:p>
          <a:p>
            <a:pPr eaLnBrk="1" hangingPunct="1">
              <a:lnSpc>
                <a:spcPct val="80000"/>
              </a:lnSpc>
            </a:pPr>
            <a:endParaRPr lang="en-US" sz="2000" b="1"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3"/>
          <p:cNvSpPr>
            <a:spLocks noGrp="1" noChangeArrowheads="1"/>
          </p:cNvSpPr>
          <p:nvPr>
            <p:ph type="title"/>
          </p:nvPr>
        </p:nvSpPr>
        <p:spPr/>
        <p:txBody>
          <a:bodyPr/>
          <a:lstStyle/>
          <a:p>
            <a:pPr eaLnBrk="1" hangingPunct="1"/>
            <a:r>
              <a:rPr lang="en-US" b="1" smtClean="0"/>
              <a:t>Road Map</a:t>
            </a:r>
          </a:p>
        </p:txBody>
      </p:sp>
      <p:sp>
        <p:nvSpPr>
          <p:cNvPr id="3075" name="Rectangle 14"/>
          <p:cNvSpPr>
            <a:spLocks noGrp="1" noChangeArrowheads="1"/>
          </p:cNvSpPr>
          <p:nvPr>
            <p:ph type="body" idx="1"/>
          </p:nvPr>
        </p:nvSpPr>
        <p:spPr/>
        <p:txBody>
          <a:bodyPr/>
          <a:lstStyle/>
          <a:p>
            <a:pPr eaLnBrk="1" hangingPunct="1">
              <a:lnSpc>
                <a:spcPct val="90000"/>
              </a:lnSpc>
              <a:buFont typeface="Wingdings" pitchFamily="2" charset="2"/>
              <a:buChar char="Ø"/>
            </a:pPr>
            <a:r>
              <a:rPr lang="en-US" smtClean="0"/>
              <a:t>What is animal hoarding? </a:t>
            </a:r>
          </a:p>
          <a:p>
            <a:pPr eaLnBrk="1" hangingPunct="1">
              <a:lnSpc>
                <a:spcPct val="90000"/>
              </a:lnSpc>
              <a:buFont typeface="Wingdings" pitchFamily="2" charset="2"/>
              <a:buChar char="Ø"/>
            </a:pPr>
            <a:r>
              <a:rPr lang="en-US" smtClean="0"/>
              <a:t>Role of the NHDAMF</a:t>
            </a:r>
          </a:p>
          <a:p>
            <a:pPr eaLnBrk="1" hangingPunct="1">
              <a:lnSpc>
                <a:spcPct val="90000"/>
              </a:lnSpc>
              <a:buFont typeface="Wingdings" pitchFamily="2" charset="2"/>
              <a:buChar char="Ø"/>
            </a:pPr>
            <a:r>
              <a:rPr lang="en-US" smtClean="0"/>
              <a:t>Role of the health officer</a:t>
            </a:r>
          </a:p>
          <a:p>
            <a:pPr eaLnBrk="1" hangingPunct="1">
              <a:lnSpc>
                <a:spcPct val="90000"/>
              </a:lnSpc>
              <a:buFont typeface="Wingdings" pitchFamily="2" charset="2"/>
              <a:buChar char="Ø"/>
            </a:pPr>
            <a:r>
              <a:rPr lang="en-US" smtClean="0"/>
              <a:t>RSA 644:8 and RSA 436:8</a:t>
            </a:r>
          </a:p>
          <a:p>
            <a:pPr eaLnBrk="1" hangingPunct="1">
              <a:lnSpc>
                <a:spcPct val="90000"/>
              </a:lnSpc>
              <a:buFont typeface="Wingdings" pitchFamily="2" charset="2"/>
              <a:buChar char="Ø"/>
            </a:pPr>
            <a:r>
              <a:rPr lang="en-US" smtClean="0"/>
              <a:t>RSA 437</a:t>
            </a:r>
          </a:p>
          <a:p>
            <a:pPr eaLnBrk="1" hangingPunct="1">
              <a:lnSpc>
                <a:spcPct val="90000"/>
              </a:lnSpc>
              <a:buFont typeface="Wingdings" pitchFamily="2" charset="2"/>
              <a:buChar char="Ø"/>
            </a:pPr>
            <a:r>
              <a:rPr lang="en-US" smtClean="0"/>
              <a:t>RSA 466:6</a:t>
            </a:r>
          </a:p>
          <a:p>
            <a:pPr eaLnBrk="1" hangingPunct="1">
              <a:lnSpc>
                <a:spcPct val="90000"/>
              </a:lnSpc>
              <a:buFont typeface="Wingdings" pitchFamily="2" charset="2"/>
              <a:buChar char="Ø"/>
            </a:pPr>
            <a:r>
              <a:rPr lang="en-US" smtClean="0"/>
              <a:t>RSA 436:99-109</a:t>
            </a:r>
          </a:p>
          <a:p>
            <a:pPr eaLnBrk="1" hangingPunct="1">
              <a:lnSpc>
                <a:spcPct val="90000"/>
              </a:lnSpc>
              <a:buFont typeface="Wingdings" pitchFamily="2" charset="2"/>
              <a:buChar char="Ø"/>
            </a:pPr>
            <a:r>
              <a:rPr lang="en-US" smtClean="0"/>
              <a:t>How to intervene?</a:t>
            </a:r>
          </a:p>
          <a:p>
            <a:pPr eaLnBrk="1" hangingPunct="1">
              <a:lnSpc>
                <a:spcPct val="90000"/>
              </a:lnSpc>
              <a:buFont typeface="Wingdings" pitchFamily="2" charset="2"/>
              <a:buChar char="Ø"/>
            </a:pP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b="1" smtClean="0"/>
              <a:t>RSA 436:8</a:t>
            </a:r>
          </a:p>
        </p:txBody>
      </p:sp>
      <p:sp>
        <p:nvSpPr>
          <p:cNvPr id="21507" name="Rectangle 3"/>
          <p:cNvSpPr>
            <a:spLocks noGrp="1" noChangeArrowheads="1"/>
          </p:cNvSpPr>
          <p:nvPr>
            <p:ph type="body" idx="1"/>
          </p:nvPr>
        </p:nvSpPr>
        <p:spPr/>
        <p:txBody>
          <a:bodyPr/>
          <a:lstStyle/>
          <a:p>
            <a:pPr eaLnBrk="1" hangingPunct="1">
              <a:lnSpc>
                <a:spcPct val="80000"/>
              </a:lnSpc>
            </a:pPr>
            <a:r>
              <a:rPr lang="en-US" sz="2800" smtClean="0"/>
              <a:t>Complaints under RSA 644:8, 644:8-a, 644:8-aa and any other law pertaining to the abuse of domestic animals, as defined under RSA 436:1, shall initially be </a:t>
            </a:r>
            <a:r>
              <a:rPr lang="en-US" sz="2800" smtClean="0">
                <a:solidFill>
                  <a:srgbClr val="FF0066"/>
                </a:solidFill>
              </a:rPr>
              <a:t>filed with the local law enforcement agency, animal control officer, state police, or sheriff which has jurisdiction over where the animal is located or kept</a:t>
            </a:r>
            <a:r>
              <a:rPr lang="en-US" sz="2800" smtClean="0"/>
              <a:t>. At the request of the local law enforcement agency, animal control officer, state police, or sheriff, the state veterinarian shall assist in a secondary capacity in enforcing the provisions of and investigating said complaints.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1" smtClean="0"/>
              <a:t>RSA 437</a:t>
            </a:r>
          </a:p>
        </p:txBody>
      </p:sp>
      <p:sp>
        <p:nvSpPr>
          <p:cNvPr id="22531" name="Rectangle 3"/>
          <p:cNvSpPr>
            <a:spLocks noGrp="1" noChangeArrowheads="1"/>
          </p:cNvSpPr>
          <p:nvPr>
            <p:ph type="body" idx="1"/>
          </p:nvPr>
        </p:nvSpPr>
        <p:spPr/>
        <p:txBody>
          <a:bodyPr/>
          <a:lstStyle/>
          <a:p>
            <a:pPr eaLnBrk="1" hangingPunct="1">
              <a:buFont typeface="Wingdings" pitchFamily="2" charset="2"/>
              <a:buChar char="Ø"/>
            </a:pPr>
            <a:r>
              <a:rPr lang="en-US" smtClean="0"/>
              <a:t>Requires licensure of any entity in the business of transferring ownership of household pets.</a:t>
            </a:r>
          </a:p>
          <a:p>
            <a:pPr eaLnBrk="1" hangingPunct="1">
              <a:buFont typeface="Wingdings" pitchFamily="2" charset="2"/>
              <a:buChar char="Ø"/>
            </a:pPr>
            <a:r>
              <a:rPr lang="en-US" smtClean="0"/>
              <a:t>Exempts those licensed under RSA 466:6.</a:t>
            </a:r>
          </a:p>
          <a:p>
            <a:pPr eaLnBrk="1" hangingPunct="1">
              <a:buFont typeface="Wingdings" pitchFamily="2" charset="2"/>
              <a:buChar char="Ø"/>
            </a:pPr>
            <a:r>
              <a:rPr lang="en-US" smtClean="0"/>
              <a:t>Commercial kennels and ‘in home’ rescues.</a:t>
            </a:r>
          </a:p>
          <a:p>
            <a:pPr eaLnBrk="1" hangingPunct="1">
              <a:buFont typeface="Wingdings" pitchFamily="2" charset="2"/>
              <a:buChar char="Ø"/>
            </a:pPr>
            <a:r>
              <a:rPr lang="en-US" smtClean="0"/>
              <a:t>Inspection and facility requirements in statute and rule.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smtClean="0"/>
              <a:t>RSA 466:6</a:t>
            </a:r>
          </a:p>
        </p:txBody>
      </p:sp>
      <p:sp>
        <p:nvSpPr>
          <p:cNvPr id="23555" name="Rectangle 3"/>
          <p:cNvSpPr>
            <a:spLocks noGrp="1" noChangeArrowheads="1"/>
          </p:cNvSpPr>
          <p:nvPr>
            <p:ph type="body" idx="1"/>
          </p:nvPr>
        </p:nvSpPr>
        <p:spPr>
          <a:xfrm>
            <a:off x="457200" y="1570038"/>
            <a:ext cx="8229600" cy="4525962"/>
          </a:xfrm>
        </p:spPr>
        <p:txBody>
          <a:bodyPr/>
          <a:lstStyle/>
          <a:p>
            <a:pPr eaLnBrk="1" hangingPunct="1">
              <a:lnSpc>
                <a:spcPct val="80000"/>
              </a:lnSpc>
              <a:buFont typeface="Wingdings" pitchFamily="2" charset="2"/>
              <a:buChar char="Ø"/>
            </a:pPr>
            <a:r>
              <a:rPr lang="en-US" sz="2400" smtClean="0"/>
              <a:t>The owner or keeper of </a:t>
            </a:r>
            <a:r>
              <a:rPr lang="en-US" sz="2400" smtClean="0">
                <a:solidFill>
                  <a:srgbClr val="FF0066"/>
                </a:solidFill>
              </a:rPr>
              <a:t>5 or more dogs</a:t>
            </a:r>
            <a:r>
              <a:rPr lang="en-US" sz="2400" smtClean="0"/>
              <a:t> shall annually by April 30 pay the required fee and obtain a </a:t>
            </a:r>
            <a:r>
              <a:rPr lang="en-US" sz="2400" smtClean="0">
                <a:solidFill>
                  <a:srgbClr val="FF0066"/>
                </a:solidFill>
              </a:rPr>
              <a:t>license authorizing the owner or keeper to keep the dogs upon the premises described in the license</a:t>
            </a:r>
            <a:r>
              <a:rPr lang="en-US" sz="2400" smtClean="0"/>
              <a:t>, or off the premises while under such owner's or keeper's control. Such owner or keeper shall not be required to obtain a ""commercial kennel'' license under RSA 466:4, III unless such person has a commercial kennel as defined under RSA 466:4, III.</a:t>
            </a:r>
          </a:p>
          <a:p>
            <a:pPr eaLnBrk="1" hangingPunct="1">
              <a:lnSpc>
                <a:spcPct val="80000"/>
              </a:lnSpc>
              <a:buFont typeface="Wingdings" pitchFamily="2" charset="2"/>
              <a:buChar char="Ø"/>
            </a:pPr>
            <a:endParaRPr lang="en-US" sz="2400" smtClean="0"/>
          </a:p>
          <a:p>
            <a:pPr eaLnBrk="1" hangingPunct="1">
              <a:lnSpc>
                <a:spcPct val="80000"/>
              </a:lnSpc>
              <a:buFont typeface="Wingdings" pitchFamily="2" charset="2"/>
              <a:buChar char="Ø"/>
            </a:pPr>
            <a:r>
              <a:rPr lang="en-US" sz="2400" smtClean="0">
                <a:solidFill>
                  <a:srgbClr val="FF0066"/>
                </a:solidFill>
              </a:rPr>
              <a:t>No town clerk shall refuse to issue a group license to an owner or keeper who has complied with the requirements of this subdivision.</a:t>
            </a:r>
            <a:r>
              <a:rPr lang="en-US" sz="2400" smtClean="0"/>
              <a:t> </a:t>
            </a:r>
            <a:br>
              <a:rPr lang="en-US" sz="2400" smtClean="0"/>
            </a:br>
            <a:endParaRPr lang="en-US" sz="24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smtClean="0"/>
              <a:t>Commercial kennels</a:t>
            </a:r>
          </a:p>
        </p:txBody>
      </p:sp>
      <p:sp>
        <p:nvSpPr>
          <p:cNvPr id="24579" name="Rectangle 3"/>
          <p:cNvSpPr>
            <a:spLocks noGrp="1" noChangeArrowheads="1"/>
          </p:cNvSpPr>
          <p:nvPr>
            <p:ph type="body" idx="1"/>
          </p:nvPr>
        </p:nvSpPr>
        <p:spPr/>
        <p:txBody>
          <a:bodyPr/>
          <a:lstStyle/>
          <a:p>
            <a:pPr eaLnBrk="1" hangingPunct="1">
              <a:lnSpc>
                <a:spcPct val="80000"/>
              </a:lnSpc>
              <a:buFont typeface="Wingdings" pitchFamily="2" charset="2"/>
              <a:buChar char="Ø"/>
            </a:pPr>
            <a:r>
              <a:rPr lang="en-US" sz="2800" smtClean="0"/>
              <a:t>Confusion?</a:t>
            </a:r>
          </a:p>
          <a:p>
            <a:pPr lvl="1" eaLnBrk="1" hangingPunct="1">
              <a:lnSpc>
                <a:spcPct val="80000"/>
              </a:lnSpc>
              <a:buFont typeface="Wingdings" pitchFamily="2" charset="2"/>
              <a:buChar char="Ø"/>
            </a:pPr>
            <a:r>
              <a:rPr lang="en-US" sz="2400" smtClean="0"/>
              <a:t>RSA 466:4 and RSA 437:2</a:t>
            </a:r>
          </a:p>
          <a:p>
            <a:pPr lvl="1" eaLnBrk="1" hangingPunct="1">
              <a:lnSpc>
                <a:spcPct val="80000"/>
              </a:lnSpc>
              <a:buFont typeface="Wingdings" pitchFamily="2" charset="2"/>
              <a:buChar char="Ø"/>
            </a:pPr>
            <a:r>
              <a:rPr lang="en-US" sz="2400" smtClean="0"/>
              <a:t>"commercial kennel'' means the establishment or domicile of any person who sells dogs at wholesale or retail; and, if retail, who sells or transfers 10 or more litters </a:t>
            </a:r>
            <a:r>
              <a:rPr lang="en-US" sz="2400" b="1" smtClean="0">
                <a:solidFill>
                  <a:srgbClr val="FF0066"/>
                </a:solidFill>
              </a:rPr>
              <a:t>per year</a:t>
            </a:r>
            <a:r>
              <a:rPr lang="en-US" sz="2400" smtClean="0"/>
              <a:t>, or sells or transfers 50 or more puppies per year; </a:t>
            </a:r>
            <a:r>
              <a:rPr lang="en-US" sz="2400" b="1" smtClean="0">
                <a:solidFill>
                  <a:srgbClr val="FF0066"/>
                </a:solidFill>
              </a:rPr>
              <a:t>or who derives 40 percent or more of gross annual income from the sale or transfer of dogs.</a:t>
            </a:r>
            <a:r>
              <a:rPr lang="en-US" sz="2400" b="1" smtClean="0">
                <a:solidFill>
                  <a:srgbClr val="800000"/>
                </a:solidFill>
              </a:rPr>
              <a:t> </a:t>
            </a:r>
          </a:p>
          <a:p>
            <a:pPr lvl="1" eaLnBrk="1" hangingPunct="1">
              <a:lnSpc>
                <a:spcPct val="80000"/>
              </a:lnSpc>
              <a:buFont typeface="Wingdings" pitchFamily="2" charset="2"/>
              <a:buChar char="Ø"/>
            </a:pPr>
            <a:r>
              <a:rPr lang="en-US" sz="2400" smtClean="0"/>
              <a:t>“Commercial kennel'' means any person, business, corporation, or other entity that sells or transfers 10 or more litters or 50 or more puppies in </a:t>
            </a:r>
            <a:r>
              <a:rPr lang="en-US" sz="2400" b="1" smtClean="0">
                <a:solidFill>
                  <a:srgbClr val="FF0066"/>
                </a:solidFill>
              </a:rPr>
              <a:t>any 12-month period</a:t>
            </a:r>
            <a:r>
              <a:rPr lang="en-US" sz="2400" b="1" smtClean="0">
                <a:solidFill>
                  <a:srgbClr val="800000"/>
                </a:solidFill>
              </a:rPr>
              <a:t>.</a:t>
            </a:r>
          </a:p>
          <a:p>
            <a:pPr eaLnBrk="1" hangingPunct="1">
              <a:lnSpc>
                <a:spcPct val="80000"/>
              </a:lnSpc>
              <a:buFont typeface="Wingdings" pitchFamily="2" charset="2"/>
              <a:buNone/>
            </a:pPr>
            <a:endParaRPr lang="en-US" sz="2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smtClean="0"/>
              <a:t>Exemption?</a:t>
            </a:r>
          </a:p>
        </p:txBody>
      </p:sp>
      <p:sp>
        <p:nvSpPr>
          <p:cNvPr id="25603" name="Rectangle 3"/>
          <p:cNvSpPr>
            <a:spLocks noGrp="1" noChangeArrowheads="1"/>
          </p:cNvSpPr>
          <p:nvPr>
            <p:ph type="body" idx="1"/>
          </p:nvPr>
        </p:nvSpPr>
        <p:spPr/>
        <p:txBody>
          <a:bodyPr/>
          <a:lstStyle/>
          <a:p>
            <a:pPr lvl="1" eaLnBrk="1" hangingPunct="1">
              <a:lnSpc>
                <a:spcPct val="90000"/>
              </a:lnSpc>
              <a:buFont typeface="Wingdings" pitchFamily="2" charset="2"/>
              <a:buChar char="Ø"/>
            </a:pPr>
            <a:r>
              <a:rPr lang="en-US" b="1" smtClean="0"/>
              <a:t>RSA 437:7 Exception. – The license provisions of this subdivision shall </a:t>
            </a:r>
            <a:r>
              <a:rPr lang="en-US" b="1" u="sng" smtClean="0">
                <a:solidFill>
                  <a:srgbClr val="FF0066"/>
                </a:solidFill>
              </a:rPr>
              <a:t>not apply to breeders of dogs licensed under the provisions of RSA 466:6</a:t>
            </a:r>
            <a:r>
              <a:rPr lang="en-US" b="1" smtClean="0"/>
              <a:t>; veterinarians; owners and operators of horse riding stables; and auctioneers, breeders or keepers of farm livestock.</a:t>
            </a:r>
          </a:p>
          <a:p>
            <a:pPr lvl="1" eaLnBrk="1" hangingPunct="1">
              <a:lnSpc>
                <a:spcPct val="90000"/>
              </a:lnSpc>
              <a:buFont typeface="Wingdings" pitchFamily="2" charset="2"/>
              <a:buChar char="Ø"/>
            </a:pPr>
            <a:r>
              <a:rPr lang="en-US" b="1" smtClean="0"/>
              <a:t>Does a license with the town exempt from a license with the department?</a:t>
            </a:r>
          </a:p>
          <a:p>
            <a:pPr lvl="1" eaLnBrk="1" hangingPunct="1">
              <a:lnSpc>
                <a:spcPct val="90000"/>
              </a:lnSpc>
              <a:buFont typeface="Wingdings" pitchFamily="2" charset="2"/>
              <a:buChar char="Ø"/>
            </a:pPr>
            <a:r>
              <a:rPr lang="en-US" b="1" smtClean="0"/>
              <a:t>Do towns have facility standards?</a:t>
            </a:r>
          </a:p>
          <a:p>
            <a:pPr eaLnBrk="1" hangingPunct="1">
              <a:lnSpc>
                <a:spcPct val="90000"/>
              </a:lnSpc>
            </a:pPr>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smtClean="0"/>
              <a:t>RSA 436:99-109</a:t>
            </a:r>
          </a:p>
        </p:txBody>
      </p:sp>
      <p:sp>
        <p:nvSpPr>
          <p:cNvPr id="26627" name="Rectangle 3"/>
          <p:cNvSpPr>
            <a:spLocks noGrp="1" noChangeArrowheads="1"/>
          </p:cNvSpPr>
          <p:nvPr>
            <p:ph type="body" idx="1"/>
          </p:nvPr>
        </p:nvSpPr>
        <p:spPr/>
        <p:txBody>
          <a:bodyPr/>
          <a:lstStyle/>
          <a:p>
            <a:pPr eaLnBrk="1" hangingPunct="1">
              <a:buFont typeface="Wingdings" pitchFamily="2" charset="2"/>
              <a:buChar char="Ø"/>
            </a:pPr>
            <a:r>
              <a:rPr lang="en-US" smtClean="0"/>
              <a:t>Requires rabies vaccination of dogs, cats, and ferrets.</a:t>
            </a:r>
          </a:p>
          <a:p>
            <a:pPr eaLnBrk="1" hangingPunct="1">
              <a:buFont typeface="Wingdings" pitchFamily="2" charset="2"/>
              <a:buChar char="Ø"/>
            </a:pPr>
            <a:r>
              <a:rPr lang="en-US" smtClean="0"/>
              <a:t>Requires reporting of vaccination to town clerks.</a:t>
            </a:r>
          </a:p>
          <a:p>
            <a:pPr eaLnBrk="1" hangingPunct="1">
              <a:buFont typeface="Wingdings" pitchFamily="2" charset="2"/>
              <a:buChar char="Ø"/>
            </a:pPr>
            <a:r>
              <a:rPr lang="en-US" smtClean="0"/>
              <a:t>Enforced through local animal control.</a:t>
            </a:r>
          </a:p>
          <a:p>
            <a:pPr eaLnBrk="1" hangingPunct="1">
              <a:buFont typeface="Wingdings" pitchFamily="2" charset="2"/>
              <a:buChar char="Ø"/>
            </a:pPr>
            <a:endParaRPr lang="en-US" smtClean="0"/>
          </a:p>
          <a:p>
            <a:pPr eaLnBrk="1" hangingPunct="1"/>
            <a:endParaRPr lang="en-US" smtClean="0"/>
          </a:p>
          <a:p>
            <a:pPr eaLnBrk="1" hangingPunct="1"/>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smtClean="0"/>
              <a:t>Intervention</a:t>
            </a:r>
          </a:p>
        </p:txBody>
      </p:sp>
      <p:sp>
        <p:nvSpPr>
          <p:cNvPr id="27651" name="Rectangle 3"/>
          <p:cNvSpPr>
            <a:spLocks noGrp="1" noChangeArrowheads="1"/>
          </p:cNvSpPr>
          <p:nvPr>
            <p:ph type="body" idx="1"/>
          </p:nvPr>
        </p:nvSpPr>
        <p:spPr/>
        <p:txBody>
          <a:bodyPr/>
          <a:lstStyle/>
          <a:p>
            <a:pPr eaLnBrk="1" hangingPunct="1"/>
            <a:r>
              <a:rPr lang="en-US" smtClean="0"/>
              <a:t>Rabies vaccination</a:t>
            </a:r>
          </a:p>
          <a:p>
            <a:pPr eaLnBrk="1" hangingPunct="1"/>
            <a:r>
              <a:rPr lang="en-US" smtClean="0"/>
              <a:t>RSA 466 licensing</a:t>
            </a:r>
          </a:p>
          <a:p>
            <a:pPr eaLnBrk="1" hangingPunct="1"/>
            <a:r>
              <a:rPr lang="en-US" smtClean="0"/>
              <a:t>RSA 437 licensing</a:t>
            </a:r>
          </a:p>
          <a:p>
            <a:pPr eaLnBrk="1" hangingPunct="1"/>
            <a:r>
              <a:rPr lang="en-US" smtClean="0"/>
              <a:t>Education</a:t>
            </a:r>
          </a:p>
          <a:p>
            <a:pPr eaLnBrk="1" hangingPunct="1"/>
            <a:r>
              <a:rPr lang="en-US" smtClean="0"/>
              <a:t>Mental health options</a:t>
            </a:r>
          </a:p>
          <a:p>
            <a:pPr eaLnBrk="1" hangingPunct="1"/>
            <a:r>
              <a:rPr lang="en-US" smtClean="0"/>
              <a:t>Court options</a:t>
            </a:r>
          </a:p>
          <a:p>
            <a:pPr eaLnBrk="1" hangingPunct="1"/>
            <a:r>
              <a:rPr lang="en-US" smtClean="0"/>
              <a:t>Multifaceted</a:t>
            </a:r>
          </a:p>
          <a:p>
            <a:pPr eaLnBrk="1" hangingPunct="1"/>
            <a:endParaRPr lang="en-US" smtClean="0"/>
          </a:p>
          <a:p>
            <a:pPr eaLnBrk="1" hangingPunct="1"/>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5" descr="approaches"/>
          <p:cNvPicPr>
            <a:picLocks noChangeAspect="1" noChangeArrowheads="1"/>
          </p:cNvPicPr>
          <p:nvPr/>
        </p:nvPicPr>
        <p:blipFill>
          <a:blip r:embed="rId3" cstate="print"/>
          <a:srcRect/>
          <a:stretch>
            <a:fillRect/>
          </a:stretch>
        </p:blipFill>
        <p:spPr bwMode="auto">
          <a:xfrm>
            <a:off x="966788" y="723900"/>
            <a:ext cx="7210425" cy="54102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b="1" smtClean="0"/>
              <a:t>More information</a:t>
            </a:r>
          </a:p>
        </p:txBody>
      </p:sp>
      <p:sp>
        <p:nvSpPr>
          <p:cNvPr id="29699" name="Rectangle 3"/>
          <p:cNvSpPr>
            <a:spLocks noGrp="1" noChangeArrowheads="1"/>
          </p:cNvSpPr>
          <p:nvPr>
            <p:ph type="body" idx="1"/>
          </p:nvPr>
        </p:nvSpPr>
        <p:spPr/>
        <p:txBody>
          <a:bodyPr/>
          <a:lstStyle/>
          <a:p>
            <a:pPr eaLnBrk="1" hangingPunct="1"/>
            <a:r>
              <a:rPr lang="en-US" smtClean="0"/>
              <a:t>Community approaches, </a:t>
            </a:r>
            <a:r>
              <a:rPr lang="en-US" smtClean="0">
                <a:hlinkClick r:id="rId3"/>
              </a:rPr>
              <a:t>http://www.tufts.edu/vet/hoarding/pubs/AngellReport.pdf</a:t>
            </a:r>
            <a:endParaRPr lang="en-US" smtClean="0"/>
          </a:p>
          <a:p>
            <a:pPr eaLnBrk="1" hangingPunct="1"/>
            <a:r>
              <a:rPr lang="en-US" smtClean="0"/>
              <a:t>Hoarding of Animals Research Consortium, </a:t>
            </a:r>
            <a:r>
              <a:rPr lang="en-US" smtClean="0">
                <a:hlinkClick r:id="rId4"/>
              </a:rPr>
              <a:t>http://www.tufts.edu/vet/hoarding/index.html</a:t>
            </a:r>
            <a:endParaRPr lang="en-US" smtClean="0"/>
          </a:p>
          <a:p>
            <a:pPr eaLnBrk="1" hangingPunct="1"/>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title"/>
          </p:nvPr>
        </p:nvSpPr>
        <p:spPr>
          <a:xfrm>
            <a:off x="457200" y="685800"/>
            <a:ext cx="8229600" cy="1143000"/>
          </a:xfrm>
        </p:spPr>
        <p:txBody>
          <a:bodyPr/>
          <a:lstStyle/>
          <a:p>
            <a:pPr eaLnBrk="1" hangingPunct="1"/>
            <a:r>
              <a:rPr lang="en-US" sz="6600" smtClean="0"/>
              <a:t>QUESTIONS</a:t>
            </a:r>
          </a:p>
        </p:txBody>
      </p:sp>
      <p:pic>
        <p:nvPicPr>
          <p:cNvPr id="30723" name="Picture 7" descr="MCj04077340000[1]"/>
          <p:cNvPicPr>
            <a:picLocks noChangeAspect="1" noChangeArrowheads="1"/>
          </p:cNvPicPr>
          <p:nvPr>
            <p:ph idx="1"/>
          </p:nvPr>
        </p:nvPicPr>
        <p:blipFill>
          <a:blip r:embed="rId3" cstate="print"/>
          <a:srcRect/>
          <a:stretch>
            <a:fillRect/>
          </a:stretch>
        </p:blipFill>
        <p:spPr>
          <a:xfrm>
            <a:off x="2819400" y="2590800"/>
            <a:ext cx="3721100" cy="3721100"/>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smtClean="0"/>
              <a:t>Our Constituents</a:t>
            </a:r>
          </a:p>
        </p:txBody>
      </p:sp>
      <p:sp>
        <p:nvSpPr>
          <p:cNvPr id="4099" name="Rectangle 3"/>
          <p:cNvSpPr>
            <a:spLocks noGrp="1" noChangeArrowheads="1"/>
          </p:cNvSpPr>
          <p:nvPr>
            <p:ph type="body" sz="half" idx="1"/>
          </p:nvPr>
        </p:nvSpPr>
        <p:spPr/>
        <p:txBody>
          <a:bodyPr/>
          <a:lstStyle/>
          <a:p>
            <a:pPr eaLnBrk="1" hangingPunct="1">
              <a:buFont typeface="Wingdings" pitchFamily="2" charset="2"/>
              <a:buChar char="Ø"/>
            </a:pPr>
            <a:r>
              <a:rPr lang="en-US" b="1" smtClean="0"/>
              <a:t>1.32 million humans</a:t>
            </a:r>
          </a:p>
          <a:p>
            <a:pPr eaLnBrk="1" hangingPunct="1"/>
            <a:endParaRPr lang="en-US" b="1" smtClean="0"/>
          </a:p>
          <a:p>
            <a:pPr eaLnBrk="1" hangingPunct="1">
              <a:buFont typeface="Wingdings" pitchFamily="2" charset="2"/>
              <a:buChar char="Ø"/>
            </a:pPr>
            <a:r>
              <a:rPr lang="en-US" b="1" smtClean="0"/>
              <a:t>474,500 households</a:t>
            </a:r>
          </a:p>
          <a:p>
            <a:pPr eaLnBrk="1" hangingPunct="1">
              <a:buFont typeface="Wingdings" pitchFamily="2" charset="2"/>
              <a:buChar char="Ø"/>
            </a:pPr>
            <a:endParaRPr lang="en-US" b="1" smtClean="0"/>
          </a:p>
          <a:p>
            <a:pPr eaLnBrk="1" hangingPunct="1">
              <a:buFont typeface="Wingdings" pitchFamily="2" charset="2"/>
              <a:buNone/>
            </a:pPr>
            <a:endParaRPr lang="en-US" b="1" smtClean="0"/>
          </a:p>
          <a:p>
            <a:pPr eaLnBrk="1" hangingPunct="1">
              <a:buFont typeface="Wingdings" pitchFamily="2" charset="2"/>
              <a:buNone/>
            </a:pPr>
            <a:endParaRPr lang="en-US" b="1" smtClean="0"/>
          </a:p>
          <a:p>
            <a:pPr eaLnBrk="1" hangingPunct="1"/>
            <a:endParaRPr lang="en-US" b="1" smtClean="0"/>
          </a:p>
          <a:p>
            <a:pPr eaLnBrk="1" hangingPunct="1">
              <a:buFontTx/>
              <a:buNone/>
            </a:pPr>
            <a:endParaRPr lang="en-US" b="1" smtClean="0"/>
          </a:p>
          <a:p>
            <a:pPr eaLnBrk="1" hangingPunct="1"/>
            <a:endParaRPr lang="en-US" b="1" smtClean="0"/>
          </a:p>
        </p:txBody>
      </p:sp>
      <p:pic>
        <p:nvPicPr>
          <p:cNvPr id="4100" name="Picture 4" descr="NH barh"/>
          <p:cNvPicPr>
            <a:picLocks noChangeAspect="1" noChangeArrowheads="1"/>
          </p:cNvPicPr>
          <p:nvPr>
            <p:ph sz="half" idx="2"/>
          </p:nvPr>
        </p:nvPicPr>
        <p:blipFill>
          <a:blip r:embed="rId3" cstate="print"/>
          <a:srcRect/>
          <a:stretch>
            <a:fillRect/>
          </a:stretch>
        </p:blipFill>
        <p:spPr>
          <a:xfrm>
            <a:off x="5791200" y="1447800"/>
            <a:ext cx="2468563" cy="3549650"/>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smtClean="0"/>
              <a:t>The Animals They Own</a:t>
            </a:r>
            <a:br>
              <a:rPr lang="en-US" b="1" smtClean="0"/>
            </a:br>
            <a:r>
              <a:rPr lang="en-US" sz="2000" b="1" smtClean="0"/>
              <a:t>(Estimates)</a:t>
            </a:r>
          </a:p>
        </p:txBody>
      </p:sp>
      <p:sp>
        <p:nvSpPr>
          <p:cNvPr id="5123" name="Rectangle 3"/>
          <p:cNvSpPr>
            <a:spLocks noGrp="1" noChangeArrowheads="1"/>
          </p:cNvSpPr>
          <p:nvPr>
            <p:ph type="body" sz="half" idx="1"/>
          </p:nvPr>
        </p:nvSpPr>
        <p:spPr/>
        <p:txBody>
          <a:bodyPr/>
          <a:lstStyle/>
          <a:p>
            <a:pPr eaLnBrk="1" hangingPunct="1">
              <a:buFont typeface="Wingdings" pitchFamily="2" charset="2"/>
              <a:buChar char="Ø"/>
            </a:pPr>
            <a:r>
              <a:rPr lang="en-US" b="1" smtClean="0"/>
              <a:t>263,253 dogs</a:t>
            </a:r>
          </a:p>
          <a:p>
            <a:pPr eaLnBrk="1" hangingPunct="1">
              <a:buFont typeface="Wingdings" pitchFamily="2" charset="2"/>
              <a:buChar char="Ø"/>
            </a:pPr>
            <a:r>
              <a:rPr lang="en-US" b="1" smtClean="0"/>
              <a:t>285,910 cats</a:t>
            </a:r>
          </a:p>
          <a:p>
            <a:pPr eaLnBrk="1" hangingPunct="1">
              <a:buFont typeface="Wingdings" pitchFamily="2" charset="2"/>
              <a:buChar char="Ø"/>
            </a:pPr>
            <a:r>
              <a:rPr lang="en-US" b="1" smtClean="0"/>
              <a:t>58,420 pet birds</a:t>
            </a:r>
          </a:p>
          <a:p>
            <a:pPr eaLnBrk="1" hangingPunct="1">
              <a:buFont typeface="Wingdings" pitchFamily="2" charset="2"/>
              <a:buChar char="Ø"/>
            </a:pPr>
            <a:r>
              <a:rPr lang="en-US" b="1" smtClean="0"/>
              <a:t>25,000+ horses</a:t>
            </a:r>
          </a:p>
          <a:p>
            <a:pPr eaLnBrk="1" hangingPunct="1"/>
            <a:endParaRPr lang="en-US" b="1" smtClean="0"/>
          </a:p>
          <a:p>
            <a:pPr eaLnBrk="1" hangingPunct="1"/>
            <a:endParaRPr lang="en-US" smtClean="0"/>
          </a:p>
        </p:txBody>
      </p:sp>
      <p:sp>
        <p:nvSpPr>
          <p:cNvPr id="5124" name="Rectangle 4"/>
          <p:cNvSpPr>
            <a:spLocks noGrp="1" noChangeArrowheads="1"/>
          </p:cNvSpPr>
          <p:nvPr>
            <p:ph type="body" sz="half" idx="2"/>
          </p:nvPr>
        </p:nvSpPr>
        <p:spPr/>
        <p:txBody>
          <a:bodyPr/>
          <a:lstStyle/>
          <a:p>
            <a:pPr eaLnBrk="1" hangingPunct="1">
              <a:buFont typeface="Wingdings" pitchFamily="2" charset="2"/>
              <a:buChar char="Ø"/>
            </a:pPr>
            <a:r>
              <a:rPr lang="en-US" b="1" smtClean="0"/>
              <a:t>1.67 Million poultry in 34,000 flocks</a:t>
            </a:r>
          </a:p>
          <a:p>
            <a:pPr eaLnBrk="1" hangingPunct="1">
              <a:buFont typeface="Wingdings" pitchFamily="2" charset="2"/>
              <a:buChar char="Ø"/>
            </a:pPr>
            <a:r>
              <a:rPr lang="en-US" b="1" smtClean="0"/>
              <a:t>35,481 cattle</a:t>
            </a:r>
          </a:p>
          <a:p>
            <a:pPr eaLnBrk="1" hangingPunct="1">
              <a:buFont typeface="Wingdings" pitchFamily="2" charset="2"/>
              <a:buChar char="Ø"/>
            </a:pPr>
            <a:r>
              <a:rPr lang="en-US" b="1" smtClean="0"/>
              <a:t>2,792 pigs</a:t>
            </a:r>
          </a:p>
          <a:p>
            <a:pPr eaLnBrk="1" hangingPunct="1">
              <a:buFont typeface="Wingdings" pitchFamily="2" charset="2"/>
              <a:buChar char="Ø"/>
            </a:pPr>
            <a:r>
              <a:rPr lang="en-US" b="1" smtClean="0"/>
              <a:t>7,671 sheep</a:t>
            </a:r>
          </a:p>
          <a:p>
            <a:pPr eaLnBrk="1" hangingPunct="1">
              <a:buFont typeface="Wingdings" pitchFamily="2" charset="2"/>
              <a:buChar char="Ø"/>
            </a:pPr>
            <a:r>
              <a:rPr lang="en-US" b="1" smtClean="0"/>
              <a:t>3,888 goats</a:t>
            </a:r>
          </a:p>
          <a:p>
            <a:pPr eaLnBrk="1" hangingPunct="1">
              <a:buFont typeface="Wingdings" pitchFamily="2" charset="2"/>
              <a:buChar char="Ø"/>
            </a:pPr>
            <a:r>
              <a:rPr lang="en-US" b="1" smtClean="0"/>
              <a:t>1,500 deer, elk, bison</a:t>
            </a:r>
          </a:p>
          <a:p>
            <a:pPr eaLnBrk="1" hangingPunct="1">
              <a:buFont typeface="Wingdings" pitchFamily="2" charset="2"/>
              <a:buChar char="Ø"/>
            </a:pPr>
            <a:r>
              <a:rPr lang="en-US" b="1" smtClean="0"/>
              <a:t>2,100+ camelids</a:t>
            </a:r>
          </a:p>
          <a:p>
            <a:pPr eaLnBrk="1" hangingPunct="1"/>
            <a:endParaRPr lang="en-US" b="1" smtClean="0"/>
          </a:p>
        </p:txBody>
      </p:sp>
      <p:pic>
        <p:nvPicPr>
          <p:cNvPr id="5125" name="Picture 5" descr="Horse Tongue"/>
          <p:cNvPicPr>
            <a:picLocks noChangeAspect="1" noChangeArrowheads="1"/>
          </p:cNvPicPr>
          <p:nvPr/>
        </p:nvPicPr>
        <p:blipFill>
          <a:blip r:embed="rId3" cstate="print"/>
          <a:srcRect/>
          <a:stretch>
            <a:fillRect/>
          </a:stretch>
        </p:blipFill>
        <p:spPr bwMode="auto">
          <a:xfrm>
            <a:off x="838200" y="3962400"/>
            <a:ext cx="3400425" cy="2549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smtClean="0"/>
              <a:t>Animal Hoarding</a:t>
            </a:r>
          </a:p>
        </p:txBody>
      </p:sp>
      <p:sp>
        <p:nvSpPr>
          <p:cNvPr id="6147" name="Rectangle 3"/>
          <p:cNvSpPr>
            <a:spLocks noGrp="1" noChangeArrowheads="1"/>
          </p:cNvSpPr>
          <p:nvPr>
            <p:ph type="body" idx="1"/>
          </p:nvPr>
        </p:nvSpPr>
        <p:spPr/>
        <p:txBody>
          <a:bodyPr/>
          <a:lstStyle/>
          <a:p>
            <a:pPr eaLnBrk="1" hangingPunct="1">
              <a:lnSpc>
                <a:spcPct val="90000"/>
              </a:lnSpc>
            </a:pPr>
            <a:r>
              <a:rPr lang="en-US" sz="2800" smtClean="0"/>
              <a:t>First described in 1981</a:t>
            </a:r>
          </a:p>
          <a:p>
            <a:pPr eaLnBrk="1" hangingPunct="1">
              <a:lnSpc>
                <a:spcPct val="90000"/>
              </a:lnSpc>
            </a:pPr>
            <a:r>
              <a:rPr lang="en-US" sz="2800" smtClean="0"/>
              <a:t>First defined in literature in 1999</a:t>
            </a:r>
          </a:p>
          <a:p>
            <a:pPr eaLnBrk="1" hangingPunct="1">
              <a:lnSpc>
                <a:spcPct val="90000"/>
              </a:lnSpc>
            </a:pPr>
            <a:r>
              <a:rPr lang="en-US" sz="2800" smtClean="0"/>
              <a:t>The following criteria are used*:</a:t>
            </a:r>
          </a:p>
          <a:p>
            <a:pPr lvl="1" eaLnBrk="1" hangingPunct="1">
              <a:lnSpc>
                <a:spcPct val="90000"/>
              </a:lnSpc>
            </a:pPr>
            <a:r>
              <a:rPr lang="en-US" sz="2400" smtClean="0"/>
              <a:t>More than the typical number of companion animals </a:t>
            </a:r>
          </a:p>
          <a:p>
            <a:pPr lvl="1" eaLnBrk="1" hangingPunct="1">
              <a:lnSpc>
                <a:spcPct val="90000"/>
              </a:lnSpc>
            </a:pPr>
            <a:r>
              <a:rPr lang="en-US" sz="2400" smtClean="0"/>
              <a:t>Inability to provide even minimal standards of nutrition, sanitation, shelter and veterinary care, with this neglect often resulting in starvation, illness and death </a:t>
            </a:r>
          </a:p>
          <a:p>
            <a:pPr lvl="1" eaLnBrk="1" hangingPunct="1">
              <a:lnSpc>
                <a:spcPct val="90000"/>
              </a:lnSpc>
            </a:pPr>
            <a:r>
              <a:rPr lang="en-US" sz="2400" smtClean="0"/>
              <a:t>Denial of the inability to provide this minimum care and the impact of that failure on the animals, the household and human occupants of the dwelling</a:t>
            </a:r>
          </a:p>
          <a:p>
            <a:pPr lvl="1" eaLnBrk="1" hangingPunct="1">
              <a:lnSpc>
                <a:spcPct val="90000"/>
              </a:lnSpc>
            </a:pPr>
            <a:endParaRPr lang="en-US" sz="2400" smtClean="0"/>
          </a:p>
          <a:p>
            <a:pPr eaLnBrk="1" hangingPunct="1">
              <a:lnSpc>
                <a:spcPct val="90000"/>
              </a:lnSpc>
            </a:pPr>
            <a:endParaRPr lang="en-US" sz="2800" smtClean="0"/>
          </a:p>
          <a:p>
            <a:pPr eaLnBrk="1" hangingPunct="1">
              <a:lnSpc>
                <a:spcPct val="90000"/>
              </a:lnSpc>
            </a:pPr>
            <a:endParaRPr lang="en-US" sz="2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relations"/>
          <p:cNvPicPr>
            <a:picLocks noChangeAspect="1" noChangeArrowheads="1"/>
          </p:cNvPicPr>
          <p:nvPr/>
        </p:nvPicPr>
        <p:blipFill>
          <a:blip r:embed="rId3" cstate="print"/>
          <a:srcRect/>
          <a:stretch>
            <a:fillRect/>
          </a:stretch>
        </p:blipFill>
        <p:spPr bwMode="auto">
          <a:xfrm>
            <a:off x="966788" y="723900"/>
            <a:ext cx="7210425" cy="5410200"/>
          </a:xfrm>
          <a:prstGeom prst="rect">
            <a:avLst/>
          </a:prstGeom>
          <a:noFill/>
          <a:ln w="9525">
            <a:noFill/>
            <a:miter lim="800000"/>
            <a:headEnd/>
            <a:tailEnd/>
          </a:ln>
        </p:spPr>
      </p:pic>
      <p:sp>
        <p:nvSpPr>
          <p:cNvPr id="7171" name="Title 6"/>
          <p:cNvSpPr>
            <a:spLocks noGrp="1"/>
          </p:cNvSpPr>
          <p:nvPr>
            <p:ph type="title"/>
          </p:nvPr>
        </p:nvSpPr>
        <p:spPr>
          <a:xfrm>
            <a:off x="609600" y="5715000"/>
            <a:ext cx="8229600" cy="1143000"/>
          </a:xfrm>
        </p:spPr>
        <p:txBody>
          <a:bodyPr/>
          <a:lstStyle/>
          <a:p>
            <a:pPr eaLnBrk="1" hangingPunct="1"/>
            <a:r>
              <a:rPr lang="en-US" sz="1800" smtClean="0">
                <a:hlinkClick r:id="rId4"/>
              </a:rPr>
              <a:t>http://www.tufts.edu/vet/hoarding/index.html</a:t>
            </a:r>
            <a:endParaRPr lang="en-US" sz="1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smtClean="0"/>
              <a:t>Animal Hoarding is…</a:t>
            </a:r>
          </a:p>
        </p:txBody>
      </p:sp>
      <p:sp>
        <p:nvSpPr>
          <p:cNvPr id="8195" name="Rectangle 3"/>
          <p:cNvSpPr>
            <a:spLocks noGrp="1" noChangeArrowheads="1"/>
          </p:cNvSpPr>
          <p:nvPr>
            <p:ph type="body" idx="1"/>
          </p:nvPr>
        </p:nvSpPr>
        <p:spPr/>
        <p:txBody>
          <a:bodyPr/>
          <a:lstStyle/>
          <a:p>
            <a:pPr eaLnBrk="1" hangingPunct="1">
              <a:lnSpc>
                <a:spcPct val="80000"/>
              </a:lnSpc>
              <a:buFont typeface="Wingdings" pitchFamily="2" charset="2"/>
              <a:buChar char="Ø"/>
            </a:pPr>
            <a:r>
              <a:rPr lang="en-US" sz="2000" smtClean="0"/>
              <a:t>…multifactorial.  It requires the involvement of many disciplines to adequately address. </a:t>
            </a:r>
          </a:p>
          <a:p>
            <a:pPr eaLnBrk="1" hangingPunct="1">
              <a:lnSpc>
                <a:spcPct val="80000"/>
              </a:lnSpc>
              <a:buFont typeface="Wingdings" pitchFamily="2" charset="2"/>
              <a:buChar char="Ø"/>
            </a:pPr>
            <a:r>
              <a:rPr lang="en-US" sz="2000" smtClean="0"/>
              <a:t>…about satisfying a human need to accumulate animals and control them.</a:t>
            </a:r>
          </a:p>
          <a:p>
            <a:pPr eaLnBrk="1" hangingPunct="1">
              <a:lnSpc>
                <a:spcPct val="80000"/>
              </a:lnSpc>
              <a:buFont typeface="Wingdings" pitchFamily="2" charset="2"/>
              <a:buChar char="Ø"/>
            </a:pPr>
            <a:r>
              <a:rPr lang="en-US" sz="2000" smtClean="0"/>
              <a:t>…repeating.  Without appropriate post-intervention treatment, recidivism approaches 100%.</a:t>
            </a:r>
          </a:p>
          <a:p>
            <a:pPr eaLnBrk="1" hangingPunct="1">
              <a:lnSpc>
                <a:spcPct val="80000"/>
              </a:lnSpc>
              <a:buFont typeface="Wingdings" pitchFamily="2" charset="2"/>
              <a:buChar char="Ø"/>
            </a:pPr>
            <a:r>
              <a:rPr lang="en-US" sz="2000" smtClean="0"/>
              <a:t>…a community problem that can be costly for municipalities to resolve. </a:t>
            </a:r>
          </a:p>
          <a:p>
            <a:pPr eaLnBrk="1" hangingPunct="1">
              <a:lnSpc>
                <a:spcPct val="80000"/>
              </a:lnSpc>
              <a:buFont typeface="Wingdings" pitchFamily="2" charset="2"/>
              <a:buChar char="Ø"/>
            </a:pPr>
            <a:r>
              <a:rPr lang="en-US" sz="2000" smtClean="0"/>
              <a:t>…often associated with other issues such elder abuse, child abuse, and self-neglect. </a:t>
            </a:r>
            <a:br>
              <a:rPr lang="en-US" sz="2000" smtClean="0"/>
            </a:br>
            <a:endParaRPr lang="en-US" sz="2000" smtClean="0"/>
          </a:p>
          <a:p>
            <a:pPr eaLnBrk="1" hangingPunct="1">
              <a:lnSpc>
                <a:spcPct val="80000"/>
              </a:lnSpc>
              <a:buFont typeface="Wingdings" pitchFamily="2" charset="2"/>
              <a:buChar char="Ø"/>
            </a:pPr>
            <a:r>
              <a:rPr lang="en-US" sz="2000" smtClean="0"/>
              <a:t>…a public health concern.  Air quality, rodent and insect infestation, zoonotic disease, generally unsanitary conditions, etc.</a:t>
            </a:r>
            <a:br>
              <a:rPr lang="en-US" sz="2000" smtClean="0"/>
            </a:br>
            <a:r>
              <a:rPr lang="en-US" sz="160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7" descr="typology"/>
          <p:cNvPicPr>
            <a:picLocks noChangeAspect="1" noChangeArrowheads="1"/>
          </p:cNvPicPr>
          <p:nvPr/>
        </p:nvPicPr>
        <p:blipFill>
          <a:blip r:embed="rId3" cstate="print"/>
          <a:srcRect/>
          <a:stretch>
            <a:fillRect/>
          </a:stretch>
        </p:blipFill>
        <p:spPr bwMode="auto">
          <a:xfrm>
            <a:off x="966788" y="723900"/>
            <a:ext cx="7210425" cy="5410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wrkngmodel"/>
          <p:cNvPicPr>
            <a:picLocks noChangeAspect="1" noChangeArrowheads="1"/>
          </p:cNvPicPr>
          <p:nvPr/>
        </p:nvPicPr>
        <p:blipFill>
          <a:blip r:embed="rId3" cstate="print"/>
          <a:srcRect/>
          <a:stretch>
            <a:fillRect/>
          </a:stretch>
        </p:blipFill>
        <p:spPr bwMode="auto">
          <a:xfrm>
            <a:off x="966788" y="723900"/>
            <a:ext cx="7210425" cy="5410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TotalTime>
  <Words>1451</Words>
  <Application>Microsoft Office PowerPoint</Application>
  <PresentationFormat>On-screen Show (4:3)</PresentationFormat>
  <Paragraphs>174</Paragraphs>
  <Slides>29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Haettenschweiler</vt:lpstr>
      <vt:lpstr>Wingdings</vt:lpstr>
      <vt:lpstr>Default Design</vt:lpstr>
      <vt:lpstr>Animal Hoarding</vt:lpstr>
      <vt:lpstr>Road Map</vt:lpstr>
      <vt:lpstr>Our Constituents</vt:lpstr>
      <vt:lpstr>The Animals They Own (Estimates)</vt:lpstr>
      <vt:lpstr>Animal Hoarding</vt:lpstr>
      <vt:lpstr>http://www.tufts.edu/vet/hoarding/index.html</vt:lpstr>
      <vt:lpstr>Animal Hoarding is…</vt:lpstr>
      <vt:lpstr>Slide 8</vt:lpstr>
      <vt:lpstr>Slide 9</vt:lpstr>
      <vt:lpstr>Animal Hoarding is not…</vt:lpstr>
      <vt:lpstr>NHDAMF Core Missions</vt:lpstr>
      <vt:lpstr>Additional tasks by statute</vt:lpstr>
      <vt:lpstr>Other stuff</vt:lpstr>
      <vt:lpstr>We are not…</vt:lpstr>
      <vt:lpstr>Slide 15</vt:lpstr>
      <vt:lpstr>Health Officer’s role</vt:lpstr>
      <vt:lpstr>RSA 644:8</vt:lpstr>
      <vt:lpstr>644:8</vt:lpstr>
      <vt:lpstr>644:8</vt:lpstr>
      <vt:lpstr>RSA 436:8</vt:lpstr>
      <vt:lpstr>RSA 437</vt:lpstr>
      <vt:lpstr>RSA 466:6</vt:lpstr>
      <vt:lpstr>Commercial kennels</vt:lpstr>
      <vt:lpstr>Exemption?</vt:lpstr>
      <vt:lpstr>RSA 436:99-109</vt:lpstr>
      <vt:lpstr>Intervention</vt:lpstr>
      <vt:lpstr>Slide 27</vt:lpstr>
      <vt:lpstr>More information</vt:lpstr>
      <vt:lpstr>QUESTIONS</vt:lpstr>
    </vt:vector>
  </TitlesOfParts>
  <Company>Lander Veterinary Clinic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at Animal Industry?</dc:title>
  <dc:creator>Steve Crawford</dc:creator>
  <cp:lastModifiedBy>EventsYourWay</cp:lastModifiedBy>
  <cp:revision>48</cp:revision>
  <dcterms:created xsi:type="dcterms:W3CDTF">2005-12-04T03:10:19Z</dcterms:created>
  <dcterms:modified xsi:type="dcterms:W3CDTF">2016-07-13T12:33:38Z</dcterms:modified>
</cp:coreProperties>
</file>