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256" r:id="rId2"/>
    <p:sldId id="273" r:id="rId3"/>
    <p:sldId id="257" r:id="rId4"/>
    <p:sldId id="258" r:id="rId5"/>
    <p:sldId id="259" r:id="rId6"/>
    <p:sldId id="274" r:id="rId7"/>
    <p:sldId id="275" r:id="rId8"/>
    <p:sldId id="262" r:id="rId9"/>
    <p:sldId id="260" r:id="rId10"/>
    <p:sldId id="261" r:id="rId11"/>
    <p:sldId id="265" r:id="rId12"/>
    <p:sldId id="266" r:id="rId13"/>
    <p:sldId id="267" r:id="rId14"/>
    <p:sldId id="268" r:id="rId15"/>
    <p:sldId id="269" r:id="rId16"/>
    <p:sldId id="270" r:id="rId17"/>
    <p:sldId id="271" r:id="rId18"/>
    <p:sldId id="263" r:id="rId19"/>
    <p:sldId id="279" r:id="rId20"/>
    <p:sldId id="264" r:id="rId21"/>
    <p:sldId id="276" r:id="rId22"/>
    <p:sldId id="272"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883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snapToGrid="0">
      <p:cViewPr varScale="1">
        <p:scale>
          <a:sx n="86" d="100"/>
          <a:sy n="86" d="100"/>
        </p:scale>
        <p:origin x="-648" y="-90"/>
      </p:cViewPr>
      <p:guideLst>
        <p:guide orient="horz" pos="2160"/>
        <p:guide pos="3840"/>
      </p:guideLst>
    </p:cSldViewPr>
  </p:slideViewPr>
  <p:notesTextViewPr>
    <p:cViewPr>
      <p:scale>
        <a:sx n="1" d="1"/>
        <a:sy n="1" d="1"/>
      </p:scale>
      <p:origin x="0" y="0"/>
    </p:cViewPr>
  </p:notesTextViewPr>
  <p:sorterViewPr>
    <p:cViewPr>
      <p:scale>
        <a:sx n="100" d="100"/>
        <a:sy n="100" d="100"/>
      </p:scale>
      <p:origin x="0" y="-6581"/>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872E52-B2FA-4D8B-AA5C-6F7136E46BC6}" type="doc">
      <dgm:prSet loTypeId="urn:microsoft.com/office/officeart/2011/layout/CircleProcess" loCatId="process" qsTypeId="urn:microsoft.com/office/officeart/2005/8/quickstyle/3d2" qsCatId="3D" csTypeId="urn:microsoft.com/office/officeart/2005/8/colors/colorful3" csCatId="colorful" phldr="1"/>
      <dgm:spPr/>
      <dgm:t>
        <a:bodyPr/>
        <a:lstStyle/>
        <a:p>
          <a:endParaRPr lang="en-US"/>
        </a:p>
      </dgm:t>
    </dgm:pt>
    <dgm:pt modelId="{EC6ABF19-331F-4E40-A88F-BD21C1A0B520}">
      <dgm:prSet phldrT="[Text]" custT="1"/>
      <dgm:spPr/>
      <dgm:t>
        <a:bodyPr/>
        <a:lstStyle/>
        <a:p>
          <a:r>
            <a:rPr lang="en-US" sz="6000" b="1" dirty="0" smtClean="0">
              <a:effectLst>
                <a:outerShdw blurRad="38100" dist="38100" dir="2700000" algn="tl">
                  <a:srgbClr val="000000">
                    <a:alpha val="43137"/>
                  </a:srgbClr>
                </a:outerShdw>
              </a:effectLst>
            </a:rPr>
            <a:t>211</a:t>
          </a:r>
          <a:endParaRPr lang="en-US" sz="6000" b="1" dirty="0">
            <a:effectLst>
              <a:outerShdw blurRad="38100" dist="38100" dir="2700000" algn="tl">
                <a:srgbClr val="000000">
                  <a:alpha val="43137"/>
                </a:srgbClr>
              </a:outerShdw>
            </a:effectLst>
          </a:endParaRPr>
        </a:p>
      </dgm:t>
    </dgm:pt>
    <dgm:pt modelId="{DE598587-8C99-43AA-AC9A-634711547021}" type="parTrans" cxnId="{4140FAD5-4597-4D11-BCD9-1AE1A69FC98E}">
      <dgm:prSet/>
      <dgm:spPr/>
      <dgm:t>
        <a:bodyPr/>
        <a:lstStyle/>
        <a:p>
          <a:endParaRPr lang="en-US"/>
        </a:p>
      </dgm:t>
    </dgm:pt>
    <dgm:pt modelId="{67774D84-F0E1-4DA2-8AB9-22760178DDFB}" type="sibTrans" cxnId="{4140FAD5-4597-4D11-BCD9-1AE1A69FC98E}">
      <dgm:prSet/>
      <dgm:spPr/>
      <dgm:t>
        <a:bodyPr/>
        <a:lstStyle/>
        <a:p>
          <a:endParaRPr lang="en-US"/>
        </a:p>
      </dgm:t>
    </dgm:pt>
    <dgm:pt modelId="{DFC1F2AE-CC3F-4596-8506-C2C834565E67}">
      <dgm:prSet phldrT="[Text]"/>
      <dgm:spPr/>
      <dgm:t>
        <a:bodyPr/>
        <a:lstStyle/>
        <a:p>
          <a:r>
            <a:rPr lang="en-US" dirty="0" smtClean="0"/>
            <a:t>Doorways / On-call</a:t>
          </a:r>
          <a:endParaRPr lang="en-US" dirty="0"/>
        </a:p>
      </dgm:t>
    </dgm:pt>
    <dgm:pt modelId="{8EA63686-B6CF-46F8-9D21-AED0D9B9B68F}" type="parTrans" cxnId="{7897229E-FD27-433C-A009-9CD3F7945DB6}">
      <dgm:prSet/>
      <dgm:spPr/>
      <dgm:t>
        <a:bodyPr/>
        <a:lstStyle/>
        <a:p>
          <a:endParaRPr lang="en-US"/>
        </a:p>
      </dgm:t>
    </dgm:pt>
    <dgm:pt modelId="{55E2AA2E-CDE4-45CA-ABF7-09749696B7D3}" type="sibTrans" cxnId="{7897229E-FD27-433C-A009-9CD3F7945DB6}">
      <dgm:prSet/>
      <dgm:spPr/>
      <dgm:t>
        <a:bodyPr/>
        <a:lstStyle/>
        <a:p>
          <a:endParaRPr lang="en-US"/>
        </a:p>
      </dgm:t>
    </dgm:pt>
    <dgm:pt modelId="{758D9383-468C-4BCC-AF9B-0B79D83DC69D}">
      <dgm:prSet phldrT="[Text]"/>
      <dgm:spPr/>
      <dgm:t>
        <a:bodyPr/>
        <a:lstStyle/>
        <a:p>
          <a:r>
            <a:rPr lang="en-US" dirty="0" smtClean="0"/>
            <a:t>Community Providers</a:t>
          </a:r>
          <a:endParaRPr lang="en-US" dirty="0"/>
        </a:p>
      </dgm:t>
    </dgm:pt>
    <dgm:pt modelId="{C2391715-4B80-4D14-956D-7E9DD1A0E918}" type="parTrans" cxnId="{B4C1B75C-ECCA-40E1-8F13-5722E341854B}">
      <dgm:prSet/>
      <dgm:spPr/>
      <dgm:t>
        <a:bodyPr/>
        <a:lstStyle/>
        <a:p>
          <a:endParaRPr lang="en-US"/>
        </a:p>
      </dgm:t>
    </dgm:pt>
    <dgm:pt modelId="{D7C8EFDA-5797-4687-B28C-F742F03ED262}" type="sibTrans" cxnId="{B4C1B75C-ECCA-40E1-8F13-5722E341854B}">
      <dgm:prSet/>
      <dgm:spPr/>
      <dgm:t>
        <a:bodyPr/>
        <a:lstStyle/>
        <a:p>
          <a:endParaRPr lang="en-US"/>
        </a:p>
      </dgm:t>
    </dgm:pt>
    <dgm:pt modelId="{8D90099B-423E-4CB1-A79B-CF33E540B786}" type="pres">
      <dgm:prSet presAssocID="{4B872E52-B2FA-4D8B-AA5C-6F7136E46BC6}" presName="Name0" presStyleCnt="0">
        <dgm:presLayoutVars>
          <dgm:chMax val="11"/>
          <dgm:chPref val="11"/>
          <dgm:dir/>
          <dgm:resizeHandles/>
        </dgm:presLayoutVars>
      </dgm:prSet>
      <dgm:spPr/>
      <dgm:t>
        <a:bodyPr/>
        <a:lstStyle/>
        <a:p>
          <a:endParaRPr lang="en-US"/>
        </a:p>
      </dgm:t>
    </dgm:pt>
    <dgm:pt modelId="{AE11E095-3990-47A5-A591-23C9D9F7845F}" type="pres">
      <dgm:prSet presAssocID="{758D9383-468C-4BCC-AF9B-0B79D83DC69D}" presName="Accent3" presStyleCnt="0"/>
      <dgm:spPr/>
      <dgm:t>
        <a:bodyPr/>
        <a:lstStyle/>
        <a:p>
          <a:endParaRPr lang="en-US"/>
        </a:p>
      </dgm:t>
    </dgm:pt>
    <dgm:pt modelId="{4B0CFA51-A140-4611-A1F2-5F61FAA07441}" type="pres">
      <dgm:prSet presAssocID="{758D9383-468C-4BCC-AF9B-0B79D83DC69D}" presName="Accent" presStyleLbl="node1" presStyleIdx="0" presStyleCnt="3"/>
      <dgm:spPr/>
      <dgm:t>
        <a:bodyPr/>
        <a:lstStyle/>
        <a:p>
          <a:endParaRPr lang="en-US"/>
        </a:p>
      </dgm:t>
    </dgm:pt>
    <dgm:pt modelId="{83D31CC4-7A89-4B52-9E19-1CBABC59EC69}" type="pres">
      <dgm:prSet presAssocID="{758D9383-468C-4BCC-AF9B-0B79D83DC69D}" presName="ParentBackground3" presStyleCnt="0"/>
      <dgm:spPr/>
      <dgm:t>
        <a:bodyPr/>
        <a:lstStyle/>
        <a:p>
          <a:endParaRPr lang="en-US"/>
        </a:p>
      </dgm:t>
    </dgm:pt>
    <dgm:pt modelId="{B2EEB52E-44E8-49BB-B095-DE6E30B404A0}" type="pres">
      <dgm:prSet presAssocID="{758D9383-468C-4BCC-AF9B-0B79D83DC69D}" presName="ParentBackground" presStyleLbl="fgAcc1" presStyleIdx="0" presStyleCnt="3"/>
      <dgm:spPr/>
      <dgm:t>
        <a:bodyPr/>
        <a:lstStyle/>
        <a:p>
          <a:endParaRPr lang="en-US"/>
        </a:p>
      </dgm:t>
    </dgm:pt>
    <dgm:pt modelId="{76E27D56-A5B6-4C34-9D5B-813CA7F6765E}" type="pres">
      <dgm:prSet presAssocID="{758D9383-468C-4BCC-AF9B-0B79D83DC69D}" presName="Parent3" presStyleLbl="revTx" presStyleIdx="0" presStyleCnt="0">
        <dgm:presLayoutVars>
          <dgm:chMax val="1"/>
          <dgm:chPref val="1"/>
          <dgm:bulletEnabled val="1"/>
        </dgm:presLayoutVars>
      </dgm:prSet>
      <dgm:spPr/>
      <dgm:t>
        <a:bodyPr/>
        <a:lstStyle/>
        <a:p>
          <a:endParaRPr lang="en-US"/>
        </a:p>
      </dgm:t>
    </dgm:pt>
    <dgm:pt modelId="{4294A277-0320-4130-BD1E-72A31482C2F3}" type="pres">
      <dgm:prSet presAssocID="{DFC1F2AE-CC3F-4596-8506-C2C834565E67}" presName="Accent2" presStyleCnt="0"/>
      <dgm:spPr/>
      <dgm:t>
        <a:bodyPr/>
        <a:lstStyle/>
        <a:p>
          <a:endParaRPr lang="en-US"/>
        </a:p>
      </dgm:t>
    </dgm:pt>
    <dgm:pt modelId="{F329FE9B-D59E-4BFA-9D2C-7C77DDE9562C}" type="pres">
      <dgm:prSet presAssocID="{DFC1F2AE-CC3F-4596-8506-C2C834565E67}" presName="Accent" presStyleLbl="node1" presStyleIdx="1" presStyleCnt="3"/>
      <dgm:spPr/>
      <dgm:t>
        <a:bodyPr/>
        <a:lstStyle/>
        <a:p>
          <a:endParaRPr lang="en-US"/>
        </a:p>
      </dgm:t>
    </dgm:pt>
    <dgm:pt modelId="{17911B10-4148-4B08-8A35-8A24F041BAEE}" type="pres">
      <dgm:prSet presAssocID="{DFC1F2AE-CC3F-4596-8506-C2C834565E67}" presName="ParentBackground2" presStyleCnt="0"/>
      <dgm:spPr/>
      <dgm:t>
        <a:bodyPr/>
        <a:lstStyle/>
        <a:p>
          <a:endParaRPr lang="en-US"/>
        </a:p>
      </dgm:t>
    </dgm:pt>
    <dgm:pt modelId="{9CED2941-064A-49A9-86F1-BBD7C42BFFA8}" type="pres">
      <dgm:prSet presAssocID="{DFC1F2AE-CC3F-4596-8506-C2C834565E67}" presName="ParentBackground" presStyleLbl="fgAcc1" presStyleIdx="1" presStyleCnt="3"/>
      <dgm:spPr/>
      <dgm:t>
        <a:bodyPr/>
        <a:lstStyle/>
        <a:p>
          <a:endParaRPr lang="en-US"/>
        </a:p>
      </dgm:t>
    </dgm:pt>
    <dgm:pt modelId="{29E09FB0-8D83-441C-9848-F868738D86A7}" type="pres">
      <dgm:prSet presAssocID="{DFC1F2AE-CC3F-4596-8506-C2C834565E67}" presName="Parent2" presStyleLbl="revTx" presStyleIdx="0" presStyleCnt="0">
        <dgm:presLayoutVars>
          <dgm:chMax val="1"/>
          <dgm:chPref val="1"/>
          <dgm:bulletEnabled val="1"/>
        </dgm:presLayoutVars>
      </dgm:prSet>
      <dgm:spPr/>
      <dgm:t>
        <a:bodyPr/>
        <a:lstStyle/>
        <a:p>
          <a:endParaRPr lang="en-US"/>
        </a:p>
      </dgm:t>
    </dgm:pt>
    <dgm:pt modelId="{3E0BFBDC-EED9-4E6B-AFD5-5CB7D089B466}" type="pres">
      <dgm:prSet presAssocID="{EC6ABF19-331F-4E40-A88F-BD21C1A0B520}" presName="Accent1" presStyleCnt="0"/>
      <dgm:spPr/>
      <dgm:t>
        <a:bodyPr/>
        <a:lstStyle/>
        <a:p>
          <a:endParaRPr lang="en-US"/>
        </a:p>
      </dgm:t>
    </dgm:pt>
    <dgm:pt modelId="{CF27EBE1-5E06-4F9A-9F79-E8A5AE2021D1}" type="pres">
      <dgm:prSet presAssocID="{EC6ABF19-331F-4E40-A88F-BD21C1A0B520}" presName="Accent" presStyleLbl="node1" presStyleIdx="2" presStyleCnt="3"/>
      <dgm:spPr/>
      <dgm:t>
        <a:bodyPr/>
        <a:lstStyle/>
        <a:p>
          <a:endParaRPr lang="en-US"/>
        </a:p>
      </dgm:t>
    </dgm:pt>
    <dgm:pt modelId="{F6E4FC42-1C84-4EDB-885F-3F4198413566}" type="pres">
      <dgm:prSet presAssocID="{EC6ABF19-331F-4E40-A88F-BD21C1A0B520}" presName="ParentBackground1" presStyleCnt="0"/>
      <dgm:spPr/>
      <dgm:t>
        <a:bodyPr/>
        <a:lstStyle/>
        <a:p>
          <a:endParaRPr lang="en-US"/>
        </a:p>
      </dgm:t>
    </dgm:pt>
    <dgm:pt modelId="{BD1C657D-B813-4BD0-8631-BAA8BC871F11}" type="pres">
      <dgm:prSet presAssocID="{EC6ABF19-331F-4E40-A88F-BD21C1A0B520}" presName="ParentBackground" presStyleLbl="fgAcc1" presStyleIdx="2" presStyleCnt="3"/>
      <dgm:spPr/>
      <dgm:t>
        <a:bodyPr/>
        <a:lstStyle/>
        <a:p>
          <a:endParaRPr lang="en-US"/>
        </a:p>
      </dgm:t>
    </dgm:pt>
    <dgm:pt modelId="{779D027E-A63B-4C36-99BE-96B04E3913AB}" type="pres">
      <dgm:prSet presAssocID="{EC6ABF19-331F-4E40-A88F-BD21C1A0B520}" presName="Parent1" presStyleLbl="revTx" presStyleIdx="0" presStyleCnt="0">
        <dgm:presLayoutVars>
          <dgm:chMax val="1"/>
          <dgm:chPref val="1"/>
          <dgm:bulletEnabled val="1"/>
        </dgm:presLayoutVars>
      </dgm:prSet>
      <dgm:spPr/>
      <dgm:t>
        <a:bodyPr/>
        <a:lstStyle/>
        <a:p>
          <a:endParaRPr lang="en-US"/>
        </a:p>
      </dgm:t>
    </dgm:pt>
  </dgm:ptLst>
  <dgm:cxnLst>
    <dgm:cxn modelId="{9F1FC482-9A31-432A-927D-D18744EE9C65}" type="presOf" srcId="{DFC1F2AE-CC3F-4596-8506-C2C834565E67}" destId="{29E09FB0-8D83-441C-9848-F868738D86A7}" srcOrd="1" destOrd="0" presId="urn:microsoft.com/office/officeart/2011/layout/CircleProcess"/>
    <dgm:cxn modelId="{A092DD7A-AA3F-4947-A2E1-678DC3986A0F}" type="presOf" srcId="{758D9383-468C-4BCC-AF9B-0B79D83DC69D}" destId="{76E27D56-A5B6-4C34-9D5B-813CA7F6765E}" srcOrd="1" destOrd="0" presId="urn:microsoft.com/office/officeart/2011/layout/CircleProcess"/>
    <dgm:cxn modelId="{542A3A0C-1831-452B-A3E2-90C76F257E86}" type="presOf" srcId="{EC6ABF19-331F-4E40-A88F-BD21C1A0B520}" destId="{BD1C657D-B813-4BD0-8631-BAA8BC871F11}" srcOrd="0" destOrd="0" presId="urn:microsoft.com/office/officeart/2011/layout/CircleProcess"/>
    <dgm:cxn modelId="{CB01B080-C513-4C94-9ED4-9E1D00FA0A3B}" type="presOf" srcId="{DFC1F2AE-CC3F-4596-8506-C2C834565E67}" destId="{9CED2941-064A-49A9-86F1-BBD7C42BFFA8}" srcOrd="0" destOrd="0" presId="urn:microsoft.com/office/officeart/2011/layout/CircleProcess"/>
    <dgm:cxn modelId="{4140FAD5-4597-4D11-BCD9-1AE1A69FC98E}" srcId="{4B872E52-B2FA-4D8B-AA5C-6F7136E46BC6}" destId="{EC6ABF19-331F-4E40-A88F-BD21C1A0B520}" srcOrd="0" destOrd="0" parTransId="{DE598587-8C99-43AA-AC9A-634711547021}" sibTransId="{67774D84-F0E1-4DA2-8AB9-22760178DDFB}"/>
    <dgm:cxn modelId="{77DF52C6-CC36-430D-AA50-0B1633131E35}" type="presOf" srcId="{4B872E52-B2FA-4D8B-AA5C-6F7136E46BC6}" destId="{8D90099B-423E-4CB1-A79B-CF33E540B786}" srcOrd="0" destOrd="0" presId="urn:microsoft.com/office/officeart/2011/layout/CircleProcess"/>
    <dgm:cxn modelId="{7897229E-FD27-433C-A009-9CD3F7945DB6}" srcId="{4B872E52-B2FA-4D8B-AA5C-6F7136E46BC6}" destId="{DFC1F2AE-CC3F-4596-8506-C2C834565E67}" srcOrd="1" destOrd="0" parTransId="{8EA63686-B6CF-46F8-9D21-AED0D9B9B68F}" sibTransId="{55E2AA2E-CDE4-45CA-ABF7-09749696B7D3}"/>
    <dgm:cxn modelId="{7C1886B5-ADF3-4F1F-902E-A429EFFB53C4}" type="presOf" srcId="{EC6ABF19-331F-4E40-A88F-BD21C1A0B520}" destId="{779D027E-A63B-4C36-99BE-96B04E3913AB}" srcOrd="1" destOrd="0" presId="urn:microsoft.com/office/officeart/2011/layout/CircleProcess"/>
    <dgm:cxn modelId="{A1CECF9D-53BD-4410-9576-DF4571ADC4BE}" type="presOf" srcId="{758D9383-468C-4BCC-AF9B-0B79D83DC69D}" destId="{B2EEB52E-44E8-49BB-B095-DE6E30B404A0}" srcOrd="0" destOrd="0" presId="urn:microsoft.com/office/officeart/2011/layout/CircleProcess"/>
    <dgm:cxn modelId="{B4C1B75C-ECCA-40E1-8F13-5722E341854B}" srcId="{4B872E52-B2FA-4D8B-AA5C-6F7136E46BC6}" destId="{758D9383-468C-4BCC-AF9B-0B79D83DC69D}" srcOrd="2" destOrd="0" parTransId="{C2391715-4B80-4D14-956D-7E9DD1A0E918}" sibTransId="{D7C8EFDA-5797-4687-B28C-F742F03ED262}"/>
    <dgm:cxn modelId="{83272861-A522-49C8-8FCF-9E4D7FC779E6}" type="presParOf" srcId="{8D90099B-423E-4CB1-A79B-CF33E540B786}" destId="{AE11E095-3990-47A5-A591-23C9D9F7845F}" srcOrd="0" destOrd="0" presId="urn:microsoft.com/office/officeart/2011/layout/CircleProcess"/>
    <dgm:cxn modelId="{E7F02453-D069-4EE7-B548-23334529BE95}" type="presParOf" srcId="{AE11E095-3990-47A5-A591-23C9D9F7845F}" destId="{4B0CFA51-A140-4611-A1F2-5F61FAA07441}" srcOrd="0" destOrd="0" presId="urn:microsoft.com/office/officeart/2011/layout/CircleProcess"/>
    <dgm:cxn modelId="{4B7B3640-F2C2-4E04-95DF-302B8E667F58}" type="presParOf" srcId="{8D90099B-423E-4CB1-A79B-CF33E540B786}" destId="{83D31CC4-7A89-4B52-9E19-1CBABC59EC69}" srcOrd="1" destOrd="0" presId="urn:microsoft.com/office/officeart/2011/layout/CircleProcess"/>
    <dgm:cxn modelId="{E0C7333C-5E43-43CC-9DB5-3ECF7312B317}" type="presParOf" srcId="{83D31CC4-7A89-4B52-9E19-1CBABC59EC69}" destId="{B2EEB52E-44E8-49BB-B095-DE6E30B404A0}" srcOrd="0" destOrd="0" presId="urn:microsoft.com/office/officeart/2011/layout/CircleProcess"/>
    <dgm:cxn modelId="{85F2D139-AA01-41A9-903C-CEC88C27487D}" type="presParOf" srcId="{8D90099B-423E-4CB1-A79B-CF33E540B786}" destId="{76E27D56-A5B6-4C34-9D5B-813CA7F6765E}" srcOrd="2" destOrd="0" presId="urn:microsoft.com/office/officeart/2011/layout/CircleProcess"/>
    <dgm:cxn modelId="{C093E8E3-BD3B-435A-A403-7C0696F059E8}" type="presParOf" srcId="{8D90099B-423E-4CB1-A79B-CF33E540B786}" destId="{4294A277-0320-4130-BD1E-72A31482C2F3}" srcOrd="3" destOrd="0" presId="urn:microsoft.com/office/officeart/2011/layout/CircleProcess"/>
    <dgm:cxn modelId="{7869CCCF-A494-4CBC-9E8D-1264B4EFF92E}" type="presParOf" srcId="{4294A277-0320-4130-BD1E-72A31482C2F3}" destId="{F329FE9B-D59E-4BFA-9D2C-7C77DDE9562C}" srcOrd="0" destOrd="0" presId="urn:microsoft.com/office/officeart/2011/layout/CircleProcess"/>
    <dgm:cxn modelId="{B2243DBC-58D7-413A-8242-A94F428B4FCA}" type="presParOf" srcId="{8D90099B-423E-4CB1-A79B-CF33E540B786}" destId="{17911B10-4148-4B08-8A35-8A24F041BAEE}" srcOrd="4" destOrd="0" presId="urn:microsoft.com/office/officeart/2011/layout/CircleProcess"/>
    <dgm:cxn modelId="{40B4F2D2-8BBB-4F09-B32D-5D60FA1E13E8}" type="presParOf" srcId="{17911B10-4148-4B08-8A35-8A24F041BAEE}" destId="{9CED2941-064A-49A9-86F1-BBD7C42BFFA8}" srcOrd="0" destOrd="0" presId="urn:microsoft.com/office/officeart/2011/layout/CircleProcess"/>
    <dgm:cxn modelId="{677973F7-8F9F-4C49-B665-8ECE9E8449FA}" type="presParOf" srcId="{8D90099B-423E-4CB1-A79B-CF33E540B786}" destId="{29E09FB0-8D83-441C-9848-F868738D86A7}" srcOrd="5" destOrd="0" presId="urn:microsoft.com/office/officeart/2011/layout/CircleProcess"/>
    <dgm:cxn modelId="{70C28573-4515-45CA-BA82-74FE0FCEBD68}" type="presParOf" srcId="{8D90099B-423E-4CB1-A79B-CF33E540B786}" destId="{3E0BFBDC-EED9-4E6B-AFD5-5CB7D089B466}" srcOrd="6" destOrd="0" presId="urn:microsoft.com/office/officeart/2011/layout/CircleProcess"/>
    <dgm:cxn modelId="{37144D9B-1CAA-4D26-8CE7-FA53486782E1}" type="presParOf" srcId="{3E0BFBDC-EED9-4E6B-AFD5-5CB7D089B466}" destId="{CF27EBE1-5E06-4F9A-9F79-E8A5AE2021D1}" srcOrd="0" destOrd="0" presId="urn:microsoft.com/office/officeart/2011/layout/CircleProcess"/>
    <dgm:cxn modelId="{A3005823-0EBE-4D72-AC7B-FA35761CD967}" type="presParOf" srcId="{8D90099B-423E-4CB1-A79B-CF33E540B786}" destId="{F6E4FC42-1C84-4EDB-885F-3F4198413566}" srcOrd="7" destOrd="0" presId="urn:microsoft.com/office/officeart/2011/layout/CircleProcess"/>
    <dgm:cxn modelId="{74BF6954-A980-450E-8321-95A7F6D25606}" type="presParOf" srcId="{F6E4FC42-1C84-4EDB-885F-3F4198413566}" destId="{BD1C657D-B813-4BD0-8631-BAA8BC871F11}" srcOrd="0" destOrd="0" presId="urn:microsoft.com/office/officeart/2011/layout/CircleProcess"/>
    <dgm:cxn modelId="{5BF52DD1-43B0-4CBA-BFA7-AF3CE4BC081F}" type="presParOf" srcId="{8D90099B-423E-4CB1-A79B-CF33E540B786}" destId="{779D027E-A63B-4C36-99BE-96B04E3913AB}" srcOrd="8" destOrd="0" presId="urn:microsoft.com/office/officeart/2011/layout/Circle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6CA069-99F0-4548-9B81-37916E2870D4}" type="datetimeFigureOut">
              <a:rPr lang="en-US" smtClean="0"/>
              <a:pPr/>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2E42EB-EDC3-41DE-A707-7B0A75102E28}" type="slidenum">
              <a:rPr lang="en-US" smtClean="0"/>
              <a:pPr/>
              <a:t>‹#›</a:t>
            </a:fld>
            <a:endParaRPr lang="en-US"/>
          </a:p>
        </p:txBody>
      </p:sp>
    </p:spTree>
    <p:extLst>
      <p:ext uri="{BB962C8B-B14F-4D97-AF65-F5344CB8AC3E}">
        <p14:creationId xmlns:p14="http://schemas.microsoft.com/office/powerpoint/2010/main" xmlns="" val="37161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core client and administrative services, many of the Doorways</a:t>
            </a:r>
            <a:r>
              <a:rPr lang="en-US" baseline="0" dirty="0" smtClean="0"/>
              <a:t> also offer other SUD services either on site or nearby; however, these are not a part of the Hub scope of work. Androscoggin Valley, Littleton Regional, Lakes Region. Dartmouth-Hitchcock, and Concord all offer both MAT and Counseling. In addition, Lakes Region and Concord also offer peer recovery support services. It is important to understand that while these services are available to clients, it is still up to the client to select the spoke or spokes that they will access for on-going services.</a:t>
            </a:r>
            <a:endParaRPr lang="en-US" dirty="0"/>
          </a:p>
        </p:txBody>
      </p:sp>
      <p:sp>
        <p:nvSpPr>
          <p:cNvPr id="4" name="Slide Number Placeholder 3"/>
          <p:cNvSpPr>
            <a:spLocks noGrp="1"/>
          </p:cNvSpPr>
          <p:nvPr>
            <p:ph type="sldNum" sz="quarter" idx="10"/>
          </p:nvPr>
        </p:nvSpPr>
        <p:spPr/>
        <p:txBody>
          <a:bodyPr/>
          <a:lstStyle/>
          <a:p>
            <a:fld id="{F9143366-3616-4E91-9600-E860BDD4EE52}" type="slidenum">
              <a:rPr lang="en-US" smtClean="0"/>
              <a:pPr/>
              <a:t>8</a:t>
            </a:fld>
            <a:endParaRPr lang="en-US"/>
          </a:p>
        </p:txBody>
      </p:sp>
    </p:spTree>
    <p:extLst>
      <p:ext uri="{BB962C8B-B14F-4D97-AF65-F5344CB8AC3E}">
        <p14:creationId xmlns:p14="http://schemas.microsoft.com/office/powerpoint/2010/main" xmlns="" val="138985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FF0586-1F9D-414D-B544-EE91ECD478CF}" type="slidenum">
              <a:rPr lang="en-US" smtClean="0"/>
              <a:pPr/>
              <a:t>10</a:t>
            </a:fld>
            <a:endParaRPr lang="en-US"/>
          </a:p>
        </p:txBody>
      </p:sp>
    </p:spTree>
    <p:extLst>
      <p:ext uri="{BB962C8B-B14F-4D97-AF65-F5344CB8AC3E}">
        <p14:creationId xmlns:p14="http://schemas.microsoft.com/office/powerpoint/2010/main" xmlns="" val="1894361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NH Doorways system consists</a:t>
            </a:r>
            <a:r>
              <a:rPr lang="en-US" baseline="0" dirty="0" smtClean="0"/>
              <a:t> of 3 primary components: 2-1-1, the Doorways and On-Call providers, and service providers in the community. We’ll begin with a brief overview of 2-1-1, the on-call system, and the role of community providers followed by a more in depth discussion of the Doorways both collectively and individually.</a:t>
            </a:r>
            <a:endParaRPr lang="en-US" dirty="0"/>
          </a:p>
        </p:txBody>
      </p:sp>
      <p:sp>
        <p:nvSpPr>
          <p:cNvPr id="4" name="Slide Number Placeholder 3"/>
          <p:cNvSpPr>
            <a:spLocks noGrp="1"/>
          </p:cNvSpPr>
          <p:nvPr>
            <p:ph type="sldNum" sz="quarter" idx="10"/>
          </p:nvPr>
        </p:nvSpPr>
        <p:spPr/>
        <p:txBody>
          <a:bodyPr/>
          <a:lstStyle/>
          <a:p>
            <a:fld id="{F9143366-3616-4E91-9600-E860BDD4EE52}" type="slidenum">
              <a:rPr lang="en-US" smtClean="0"/>
              <a:pPr/>
              <a:t>12</a:t>
            </a:fld>
            <a:endParaRPr lang="en-US"/>
          </a:p>
        </p:txBody>
      </p:sp>
    </p:spTree>
    <p:extLst>
      <p:ext uri="{BB962C8B-B14F-4D97-AF65-F5344CB8AC3E}">
        <p14:creationId xmlns:p14="http://schemas.microsoft.com/office/powerpoint/2010/main" xmlns="" val="3482636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Doorways system</a:t>
            </a:r>
            <a:r>
              <a:rPr lang="en-US" baseline="0" dirty="0" smtClean="0"/>
              <a:t> uses </a:t>
            </a:r>
            <a:r>
              <a:rPr lang="en-US" dirty="0" smtClean="0"/>
              <a:t>2-1-1 to do what they have already</a:t>
            </a:r>
            <a:r>
              <a:rPr lang="en-US" baseline="0" dirty="0" smtClean="0"/>
              <a:t> developed a successful model for, providing multilingual information and referral 24 hours a day, 7 days a week. When a client contacts 2-1-1, they will help the client to assess whether or not Doorway services are appropriate and desirable for the client. </a:t>
            </a:r>
          </a:p>
          <a:p>
            <a:endParaRPr lang="en-US" baseline="0" dirty="0" smtClean="0"/>
          </a:p>
          <a:p>
            <a:r>
              <a:rPr lang="en-US" baseline="0" dirty="0" smtClean="0"/>
              <a:t>Some examples of clients that would not be referred to the Doorways are individuals who are already actively engaged with an SUD treatment or peer recovery support provider or individuals who are only looking for information, not further support. When Doorway services are appropriate for the client, 2-1-1 will help the client choose a Doorway. The initial referral will be to the Doorway that is geographically closest to the client, but client’ will also be able to find out about other Doorways that may be more accessible to them for whatever reason. </a:t>
            </a:r>
          </a:p>
          <a:p>
            <a:endParaRPr lang="en-US" baseline="0" dirty="0" smtClean="0"/>
          </a:p>
          <a:p>
            <a:r>
              <a:rPr lang="en-US" baseline="0" dirty="0" smtClean="0"/>
              <a:t>During business hours, once the appropriate Hub is identified, 2-1-1 will keep the caller on the line while they contact the Doorway. When the Doorway answers, 2-1-1 will notify the Hub that there is a client on the line seeking services and transfer the call. Outside of normal business hours, with the client still on the line, 2-1-1 will contact the call coverage provider and notify them that there is someone on the line seeking services at whichever Doorway the client has chosen and transfer the call.</a:t>
            </a:r>
          </a:p>
          <a:p>
            <a:endParaRPr lang="en-US" baseline="0" dirty="0" smtClean="0"/>
          </a:p>
          <a:p>
            <a:r>
              <a:rPr lang="en-US" baseline="0" dirty="0" smtClean="0"/>
              <a:t>In cases where an individual is assessed to be a danger to themselves or others, 2-1-1 will connect the client with the appropriate emergency services providers or contact them directly if needed.</a:t>
            </a:r>
            <a:endParaRPr lang="en-US" dirty="0"/>
          </a:p>
        </p:txBody>
      </p:sp>
      <p:sp>
        <p:nvSpPr>
          <p:cNvPr id="4" name="Slide Number Placeholder 3"/>
          <p:cNvSpPr>
            <a:spLocks noGrp="1"/>
          </p:cNvSpPr>
          <p:nvPr>
            <p:ph type="sldNum" sz="quarter" idx="10"/>
          </p:nvPr>
        </p:nvSpPr>
        <p:spPr/>
        <p:txBody>
          <a:bodyPr/>
          <a:lstStyle/>
          <a:p>
            <a:fld id="{F9143366-3616-4E91-9600-E860BDD4EE52}" type="slidenum">
              <a:rPr lang="en-US" smtClean="0"/>
              <a:pPr/>
              <a:t>13</a:t>
            </a:fld>
            <a:endParaRPr lang="en-US"/>
          </a:p>
        </p:txBody>
      </p:sp>
    </p:spTree>
    <p:extLst>
      <p:ext uri="{BB962C8B-B14F-4D97-AF65-F5344CB8AC3E}">
        <p14:creationId xmlns:p14="http://schemas.microsoft.com/office/powerpoint/2010/main" xmlns="" val="3444820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call</a:t>
            </a:r>
            <a:r>
              <a:rPr lang="en-US" baseline="0" dirty="0" smtClean="0"/>
              <a:t> coverage provider will provide a core set of Doorway services outside of normal business hours including crisis stabilization; screening and immediate needs assessment and response as appropriate; and connection to emergency and/or shelter services as appropriate. </a:t>
            </a:r>
          </a:p>
          <a:p>
            <a:endParaRPr lang="en-US" baseline="0" dirty="0" smtClean="0"/>
          </a:p>
          <a:p>
            <a:r>
              <a:rPr lang="en-US" baseline="0" dirty="0" smtClean="0"/>
              <a:t>Once the client is stabilized, the call coverage provider will determine the best time for the client to come into the Doorway for a live appointment and convey this along with all other information collected to the Doorway of the client’s choice.  </a:t>
            </a:r>
            <a:endParaRPr lang="en-US" dirty="0"/>
          </a:p>
        </p:txBody>
      </p:sp>
      <p:sp>
        <p:nvSpPr>
          <p:cNvPr id="4" name="Slide Number Placeholder 3"/>
          <p:cNvSpPr>
            <a:spLocks noGrp="1"/>
          </p:cNvSpPr>
          <p:nvPr>
            <p:ph type="sldNum" sz="quarter" idx="10"/>
          </p:nvPr>
        </p:nvSpPr>
        <p:spPr/>
        <p:txBody>
          <a:bodyPr/>
          <a:lstStyle/>
          <a:p>
            <a:fld id="{F9143366-3616-4E91-9600-E860BDD4EE52}" type="slidenum">
              <a:rPr lang="en-US" smtClean="0"/>
              <a:pPr/>
              <a:t>14</a:t>
            </a:fld>
            <a:endParaRPr lang="en-US"/>
          </a:p>
        </p:txBody>
      </p:sp>
    </p:spTree>
    <p:extLst>
      <p:ext uri="{BB962C8B-B14F-4D97-AF65-F5344CB8AC3E}">
        <p14:creationId xmlns:p14="http://schemas.microsoft.com/office/powerpoint/2010/main" xmlns="" val="27024294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Doorway</a:t>
            </a:r>
            <a:r>
              <a:rPr lang="en-US" baseline="0" dirty="0" smtClean="0"/>
              <a:t> </a:t>
            </a:r>
            <a:r>
              <a:rPr lang="en-US" dirty="0" smtClean="0"/>
              <a:t>services can be broken down into two general</a:t>
            </a:r>
            <a:r>
              <a:rPr lang="en-US" baseline="0" dirty="0" smtClean="0"/>
              <a:t> groups, direct client services and administrative services. All of the Doorways are currently offering the direct client services. </a:t>
            </a:r>
          </a:p>
          <a:p>
            <a:endParaRPr lang="en-US" baseline="0" dirty="0" smtClean="0"/>
          </a:p>
          <a:p>
            <a:r>
              <a:rPr lang="en-US" dirty="0" smtClean="0"/>
              <a:t>At the time of initial contact with the Doorway </a:t>
            </a:r>
            <a:r>
              <a:rPr lang="en-US" baseline="0" dirty="0" smtClean="0"/>
              <a:t>or the on-call provider, an SUD screening is completed. This process gathers the basic information needed to determine how to best address the client’s immediate needs. For clients who are in an acute crisis, screening will include the determination of whether or not to engage the client with emergency services and or a licensed clinician to provide immediate crisis stabilization.</a:t>
            </a:r>
          </a:p>
          <a:p>
            <a:endParaRPr lang="en-US" baseline="0" dirty="0" smtClean="0"/>
          </a:p>
          <a:p>
            <a:pPr defTabSz="952462">
              <a:defRPr/>
            </a:pPr>
            <a:r>
              <a:rPr lang="en-US" dirty="0" smtClean="0"/>
              <a:t>Once a client’s</a:t>
            </a:r>
            <a:r>
              <a:rPr lang="en-US" baseline="0" dirty="0" smtClean="0"/>
              <a:t> immediate needs are assessed and met, </a:t>
            </a:r>
            <a:r>
              <a:rPr lang="en-US" dirty="0" smtClean="0"/>
              <a:t>a formal </a:t>
            </a:r>
            <a:r>
              <a:rPr lang="en-US" dirty="0" err="1" smtClean="0"/>
              <a:t>biopsychosocial</a:t>
            </a:r>
            <a:r>
              <a:rPr lang="en-US" baseline="0" dirty="0" smtClean="0"/>
              <a:t> evaluation used to establish an SUD diagnosis and to determine the initial level of care for the client is completed. The evaluation addresses all American Society of Addiction Medicine, or ASAM, domains and is also used to develop a care plan for addressing other unmet needs that the client may have such as healthcare, mental health services, stable housing, etc.</a:t>
            </a:r>
          </a:p>
          <a:p>
            <a:pPr defTabSz="952462">
              <a:defRPr/>
            </a:pPr>
            <a:endParaRPr lang="en-US" baseline="0" dirty="0" smtClean="0"/>
          </a:p>
          <a:p>
            <a:r>
              <a:rPr lang="en-US" dirty="0" smtClean="0"/>
              <a:t>A</a:t>
            </a:r>
            <a:r>
              <a:rPr lang="en-US" baseline="0" dirty="0" smtClean="0"/>
              <a:t> facilitated referral process is utilized to help the client to look at the identified service needs and the resources available to help address those needs. In cases where there are barriers to the client accessing these resources, this process includes helping the client to address those barriers such as identifying a payer, obtaining identification, getting medical clearance, etc. This is a highly active process that goes well beyond simply presenting the client with a list of available resources. It is also critical that the client have open choice of service providers and not be restricted to any individual or group of providers. </a:t>
            </a:r>
          </a:p>
          <a:p>
            <a:endParaRPr lang="en-US" baseline="0" dirty="0" smtClean="0"/>
          </a:p>
          <a:p>
            <a:pPr defTabSz="952462">
              <a:defRPr/>
            </a:pPr>
            <a:r>
              <a:rPr lang="en-US" dirty="0" smtClean="0"/>
              <a:t>The final core Hub</a:t>
            </a:r>
            <a:r>
              <a:rPr lang="en-US" baseline="0" dirty="0" smtClean="0"/>
              <a:t> service is continuous recovery monitoring. Continuous recovery monitoring consists of weekly attempts to contact the client. When client contact is successful, a check in is completed to determine if there are any unmet needs that the client is facing and to assist them in meeting those needs. If a client is already working with a SUD treatment provider, peer recovery support organization, MCO or other entity to address a need, the Hub does not typically become involved in that process. </a:t>
            </a:r>
          </a:p>
          <a:p>
            <a:pPr defTabSz="952462">
              <a:defRPr/>
            </a:pPr>
            <a:endParaRPr lang="en-US" baseline="0" dirty="0" smtClean="0"/>
          </a:p>
          <a:p>
            <a:pPr defTabSz="952462">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F9143366-3616-4E91-9600-E860BDD4EE52}" type="slidenum">
              <a:rPr lang="en-US" smtClean="0"/>
              <a:pPr/>
              <a:t>15</a:t>
            </a:fld>
            <a:endParaRPr lang="en-US"/>
          </a:p>
        </p:txBody>
      </p:sp>
    </p:spTree>
    <p:extLst>
      <p:ext uri="{BB962C8B-B14F-4D97-AF65-F5344CB8AC3E}">
        <p14:creationId xmlns:p14="http://schemas.microsoft.com/office/powerpoint/2010/main" xmlns="" val="2576892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Unlike other Hub and Spoke models, the Hubs are not charged with providing</a:t>
            </a:r>
            <a:r>
              <a:rPr lang="en-US" baseline="0" dirty="0" smtClean="0"/>
              <a:t> treatment services, instead these will continue to be delivered by community providers. The most critical of these spokes are those providing substance use disorder treatment and peer recovery support services. In addition, the Doorways will also need to build relationships with and make referrals to other providers, including but not limited to housing, nutrition, employment and education, domestic and sexual violence, and criminal justice.</a:t>
            </a:r>
            <a:endParaRPr lang="en-US" dirty="0"/>
          </a:p>
        </p:txBody>
      </p:sp>
      <p:sp>
        <p:nvSpPr>
          <p:cNvPr id="4" name="Slide Number Placeholder 3"/>
          <p:cNvSpPr>
            <a:spLocks noGrp="1"/>
          </p:cNvSpPr>
          <p:nvPr>
            <p:ph type="sldNum" sz="quarter" idx="10"/>
          </p:nvPr>
        </p:nvSpPr>
        <p:spPr/>
        <p:txBody>
          <a:bodyPr/>
          <a:lstStyle/>
          <a:p>
            <a:fld id="{F9143366-3616-4E91-9600-E860BDD4EE52}" type="slidenum">
              <a:rPr lang="en-US" smtClean="0"/>
              <a:pPr/>
              <a:t>16</a:t>
            </a:fld>
            <a:endParaRPr lang="en-US"/>
          </a:p>
        </p:txBody>
      </p:sp>
    </p:spTree>
    <p:extLst>
      <p:ext uri="{BB962C8B-B14F-4D97-AF65-F5344CB8AC3E}">
        <p14:creationId xmlns:p14="http://schemas.microsoft.com/office/powerpoint/2010/main" xmlns="" val="1054844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core client and administrative services, many of the Doorways</a:t>
            </a:r>
            <a:r>
              <a:rPr lang="en-US" baseline="0" dirty="0" smtClean="0"/>
              <a:t> also offer other SUD services either on site or nearby; however, these are not a part of the Hub scope of work. Androscoggin Valley, Littleton Regional, Lakes Region. Dartmouth-Hitchcock, and Concord all offer both MAT and Counseling. In addition, Lakes Region and Concord also offer peer recovery support services. It is important to understand that while these services are available to clients, it is still up to the client to select the spoke or spokes that they will access for on-going services.</a:t>
            </a:r>
            <a:endParaRPr lang="en-US" dirty="0"/>
          </a:p>
        </p:txBody>
      </p:sp>
      <p:sp>
        <p:nvSpPr>
          <p:cNvPr id="4" name="Slide Number Placeholder 3"/>
          <p:cNvSpPr>
            <a:spLocks noGrp="1"/>
          </p:cNvSpPr>
          <p:nvPr>
            <p:ph type="sldNum" sz="quarter" idx="10"/>
          </p:nvPr>
        </p:nvSpPr>
        <p:spPr/>
        <p:txBody>
          <a:bodyPr/>
          <a:lstStyle/>
          <a:p>
            <a:fld id="{F9143366-3616-4E91-9600-E860BDD4EE52}" type="slidenum">
              <a:rPr lang="en-US" smtClean="0"/>
              <a:pPr/>
              <a:t>17</a:t>
            </a:fld>
            <a:endParaRPr lang="en-US"/>
          </a:p>
        </p:txBody>
      </p:sp>
    </p:spTree>
    <p:extLst>
      <p:ext uri="{BB962C8B-B14F-4D97-AF65-F5344CB8AC3E}">
        <p14:creationId xmlns:p14="http://schemas.microsoft.com/office/powerpoint/2010/main" xmlns="" val="9860319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b="1" spc="-50" baseline="0">
                <a:solidFill>
                  <a:schemeClr val="tx1">
                    <a:lumMod val="85000"/>
                    <a:lumOff val="15000"/>
                  </a:schemeClr>
                </a:solidFill>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dirty="0"/>
              <a:pPr/>
              <a:t>5/21/2019</a:t>
            </a:fld>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15" y="6334316"/>
            <a:ext cx="12188825" cy="6400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rotWithShape="1">
          <a:blip r:embed="rId2">
            <a:extLst>
              <a:ext uri="{28A0092B-C50C-407E-A947-70E740481C1C}">
                <a14:useLocalDpi xmlns:a14="http://schemas.microsoft.com/office/drawing/2010/main" xmlns="" val="0"/>
              </a:ext>
            </a:extLst>
          </a:blip>
          <a:srcRect b="21194"/>
          <a:stretch/>
        </p:blipFill>
        <p:spPr>
          <a:xfrm>
            <a:off x="9846563" y="5439192"/>
            <a:ext cx="2236582" cy="863657"/>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xmlns="" val="0"/>
              </a:ext>
            </a:extLst>
          </a:blip>
          <a:stretch>
            <a:fillRect/>
          </a:stretch>
        </p:blipFill>
        <p:spPr>
          <a:xfrm>
            <a:off x="108200" y="5366671"/>
            <a:ext cx="1349828" cy="1349828"/>
          </a:xfrm>
          <a:prstGeom prst="rect">
            <a:avLst/>
          </a:prstGeom>
        </p:spPr>
      </p:pic>
      <p:sp>
        <p:nvSpPr>
          <p:cNvPr id="13" name="TextBox 12"/>
          <p:cNvSpPr txBox="1"/>
          <p:nvPr userDrawn="1"/>
        </p:nvSpPr>
        <p:spPr>
          <a:xfrm>
            <a:off x="9546777" y="6408705"/>
            <a:ext cx="2819403" cy="276999"/>
          </a:xfrm>
          <a:prstGeom prst="rect">
            <a:avLst/>
          </a:prstGeom>
          <a:noFill/>
        </p:spPr>
        <p:txBody>
          <a:bodyPr wrap="square" rtlCol="0">
            <a:spAutoFit/>
          </a:bodyPr>
          <a:lstStyle/>
          <a:p>
            <a:pPr algn="ctr"/>
            <a:r>
              <a:rPr lang="en-US" sz="1200" b="1" i="1" dirty="0" smtClean="0">
                <a:solidFill>
                  <a:schemeClr val="bg1"/>
                </a:solidFill>
                <a:latin typeface="Times New Roman" panose="02020603050405020304" pitchFamily="18" charset="0"/>
                <a:cs typeface="Times New Roman" panose="02020603050405020304" pitchFamily="18" charset="0"/>
              </a:rPr>
              <a:t>Promoting Prevention and Recovery</a:t>
            </a:r>
            <a:endParaRPr lang="en-US" sz="1200" b="1" i="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698981"/>
            <a:ext cx="10058400" cy="1084997"/>
          </a:xfrm>
        </p:spPr>
        <p:txBody>
          <a:bodyPr>
            <a:normAutofit/>
          </a:bodyPr>
          <a:lstStyle>
            <a:lvl1pPr marL="0">
              <a:defRPr sz="4800" b="1" i="0" baseline="0">
                <a:solidFill>
                  <a:schemeClr val="tx2">
                    <a:lumMod val="60000"/>
                    <a:lumOff val="40000"/>
                  </a:schemeClr>
                </a:solidFill>
                <a:effectLst>
                  <a:outerShdw blurRad="38100" dist="38100" dir="2700000" algn="tl">
                    <a:srgbClr val="000000">
                      <a:alpha val="43137"/>
                    </a:srgbClr>
                  </a:outerShdw>
                </a:effectLst>
                <a:latin typeface="+mn-l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571500" indent="-571500">
              <a:buFont typeface="Arial" panose="020B0604020202020204" pitchFamily="34" charset="0"/>
              <a:buChar char="•"/>
              <a:defRPr b="0"/>
            </a:lvl1pPr>
            <a:lvl2pPr marL="384048" indent="-182880">
              <a:buFont typeface="Arial" panose="020B0604020202020204" pitchFamily="34" charset="0"/>
              <a:buChar char="•"/>
              <a:defRPr/>
            </a:lvl2pPr>
            <a:lvl4pPr marL="749808" indent="-182880">
              <a:buFont typeface="Calibri" panose="020F0502020204030204" pitchFamily="34" charset="0"/>
              <a:buChar char="-"/>
              <a:defRPr sz="2800"/>
            </a:lvl4pPr>
            <a:lvl6pPr>
              <a:defRPr sz="2000"/>
            </a:lvl6pPr>
          </a:lstStyle>
          <a:p>
            <a:pPr lvl="0"/>
            <a:r>
              <a:rPr lang="en-US" dirty="0" smtClean="0"/>
              <a:t>Edit Master text styles</a:t>
            </a:r>
          </a:p>
          <a:p>
            <a:pPr lvl="3"/>
            <a:r>
              <a:rPr lang="en-US" dirty="0" smtClean="0"/>
              <a:t>Second level</a:t>
            </a:r>
          </a:p>
          <a:p>
            <a:pPr lvl="4"/>
            <a:r>
              <a:rPr lang="en-US" dirty="0" smtClean="0"/>
              <a:t>Third level</a:t>
            </a:r>
          </a:p>
          <a:p>
            <a:pPr lvl="5"/>
            <a:r>
              <a:rPr lang="en-US" dirty="0" smtClean="0"/>
              <a:t>Fourth level</a:t>
            </a:r>
          </a:p>
        </p:txBody>
      </p:sp>
      <p:sp>
        <p:nvSpPr>
          <p:cNvPr id="4" name="Date Placeholder 3"/>
          <p:cNvSpPr>
            <a:spLocks noGrp="1"/>
          </p:cNvSpPr>
          <p:nvPr>
            <p:ph type="dt" sz="half" idx="10"/>
          </p:nvPr>
        </p:nvSpPr>
        <p:spPr/>
        <p:txBody>
          <a:bodyPr/>
          <a:lstStyle/>
          <a:p>
            <a:fld id="{528FC5F6-F338-4AE4-BB23-26385BCFC423}"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pPr/>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pPr/>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pPr/>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ln/>
        </p:spPr>
        <p:style>
          <a:lnRef idx="0">
            <a:schemeClr val="accent1"/>
          </a:lnRef>
          <a:fillRef idx="3">
            <a:schemeClr val="accent1"/>
          </a:fillRef>
          <a:effectRef idx="3">
            <a:schemeClr val="accent1"/>
          </a:effectRef>
          <a:fontRef idx="minor">
            <a:schemeClr val="lt1"/>
          </a:fontRef>
        </p:style>
      </p:sp>
      <p:sp>
        <p:nvSpPr>
          <p:cNvPr id="6" name="Rectangle 5"/>
          <p:cNvSpPr/>
          <p:nvPr/>
        </p:nvSpPr>
        <p:spPr>
          <a:xfrm>
            <a:off x="15" y="6334316"/>
            <a:ext cx="12188825" cy="64008"/>
          </a:xfrm>
          <a:prstGeom prst="rect">
            <a:avLst/>
          </a:prstGeom>
          <a:ln/>
        </p:spPr>
        <p:style>
          <a:lnRef idx="0">
            <a:schemeClr val="accent3"/>
          </a:lnRef>
          <a:fillRef idx="3">
            <a:schemeClr val="accent3"/>
          </a:fillRef>
          <a:effectRef idx="3">
            <a:schemeClr val="accent3"/>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pPr/>
              <a:t>5/21/2019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pPr/>
              <a:t>5/21/2019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1">
                <a:solidFill>
                  <a:schemeClr val="tx2"/>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pPr/>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pPr/>
              <a:t>5/21/2019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a:xfrm>
            <a:off x="8290560" y="6463135"/>
            <a:ext cx="3934103" cy="307777"/>
          </a:xfrm>
          <a:prstGeom prst="rect">
            <a:avLst/>
          </a:prstGeom>
          <a:noFill/>
        </p:spPr>
        <p:txBody>
          <a:bodyPr wrap="square" rtlCol="0">
            <a:spAutoFit/>
          </a:bodyPr>
          <a:lstStyle/>
          <a:p>
            <a:pPr algn="ctr"/>
            <a:r>
              <a:rPr lang="en-US" sz="1400" b="1" i="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Promoting Prevention and Recovery</a:t>
            </a:r>
            <a:endParaRPr lang="en-US" sz="1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cxnSp>
        <p:nvCxnSpPr>
          <p:cNvPr id="20" name="Straight Connector 19"/>
          <p:cNvCxnSpPr/>
          <p:nvPr userDrawn="1"/>
        </p:nvCxnSpPr>
        <p:spPr>
          <a:xfrm flipH="1">
            <a:off x="-10884" y="6353992"/>
            <a:ext cx="12224661" cy="0"/>
          </a:xfrm>
          <a:prstGeom prst="line">
            <a:avLst/>
          </a:prstGeom>
          <a:ln w="76200">
            <a:solidFill>
              <a:srgbClr val="6D8838"/>
            </a:solidFill>
          </a:ln>
          <a:effectLst/>
        </p:spPr>
        <p:style>
          <a:lnRef idx="1">
            <a:schemeClr val="accent1"/>
          </a:lnRef>
          <a:fillRef idx="0">
            <a:schemeClr val="accent1"/>
          </a:fillRef>
          <a:effectRef idx="0">
            <a:schemeClr val="accent1"/>
          </a:effectRef>
          <a:fontRef idx="minor">
            <a:schemeClr val="tx1"/>
          </a:fontRef>
        </p:style>
      </p:cxnSp>
      <p:pic>
        <p:nvPicPr>
          <p:cNvPr id="23" name="Picture 22"/>
          <p:cNvPicPr>
            <a:picLocks noChangeAspect="1"/>
          </p:cNvPicPr>
          <p:nvPr userDrawn="1"/>
        </p:nvPicPr>
        <p:blipFill rotWithShape="1">
          <a:blip r:embed="rId13">
            <a:extLst>
              <a:ext uri="{28A0092B-C50C-407E-A947-70E740481C1C}">
                <a14:useLocalDpi xmlns:a14="http://schemas.microsoft.com/office/drawing/2010/main" xmlns="" val="0"/>
              </a:ext>
            </a:extLst>
          </a:blip>
          <a:srcRect t="54763" b="21194"/>
          <a:stretch/>
        </p:blipFill>
        <p:spPr>
          <a:xfrm>
            <a:off x="8559298" y="5595257"/>
            <a:ext cx="3523847" cy="70759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5400" b="1" kern="1200" spc="-50" baseline="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3600" b="1"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Lindy.Keller@dhhs.nh.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Substance Use Disorder:</a:t>
            </a:r>
            <a:br>
              <a:rPr lang="en-US" dirty="0" smtClean="0"/>
            </a:br>
            <a:r>
              <a:rPr lang="en-US" b="0" i="1" dirty="0" smtClean="0">
                <a:solidFill>
                  <a:schemeClr val="tx2">
                    <a:lumMod val="60000"/>
                    <a:lumOff val="40000"/>
                  </a:schemeClr>
                </a:solidFill>
                <a:effectLst/>
                <a:latin typeface="Calisto MT" panose="02040603050505030304" pitchFamily="18" charset="0"/>
              </a:rPr>
              <a:t>Connections to Treatment</a:t>
            </a:r>
            <a:endParaRPr lang="en-US" b="0" i="1" dirty="0">
              <a:solidFill>
                <a:schemeClr val="tx2">
                  <a:lumMod val="60000"/>
                  <a:lumOff val="40000"/>
                </a:schemeClr>
              </a:solidFill>
              <a:effectLst/>
              <a:latin typeface="Calisto MT" panose="02040603050505030304" pitchFamily="18" charset="0"/>
            </a:endParaRPr>
          </a:p>
        </p:txBody>
      </p:sp>
      <p:sp>
        <p:nvSpPr>
          <p:cNvPr id="3" name="Subtitle 2"/>
          <p:cNvSpPr>
            <a:spLocks noGrp="1"/>
          </p:cNvSpPr>
          <p:nvPr>
            <p:ph type="subTitle" idx="1"/>
          </p:nvPr>
        </p:nvSpPr>
        <p:spPr>
          <a:xfrm>
            <a:off x="1469413" y="5431536"/>
            <a:ext cx="9686267" cy="971756"/>
          </a:xfrm>
        </p:spPr>
        <p:txBody>
          <a:bodyPr>
            <a:normAutofit fontScale="92500" lnSpcReduction="10000"/>
          </a:bodyPr>
          <a:lstStyle/>
          <a:p>
            <a:r>
              <a:rPr lang="en-US" cap="none" dirty="0" smtClean="0"/>
              <a:t>Lindy Keller, MLADC, MS</a:t>
            </a:r>
            <a:r>
              <a:rPr lang="en-US" cap="none" dirty="0"/>
              <a:t/>
            </a:r>
            <a:br>
              <a:rPr lang="en-US" cap="none" dirty="0"/>
            </a:br>
            <a:r>
              <a:rPr lang="en-US" cap="none" dirty="0" smtClean="0"/>
              <a:t>NH Bureau of Drug &amp; Alcohol Services</a:t>
            </a:r>
            <a:br>
              <a:rPr lang="en-US" cap="none" dirty="0" smtClean="0"/>
            </a:br>
            <a:r>
              <a:rPr lang="en-US" cap="none" dirty="0" smtClean="0">
                <a:hlinkClick r:id="rId2"/>
              </a:rPr>
              <a:t>Lindy.Keller@dhhs.nh.gov</a:t>
            </a:r>
            <a:r>
              <a:rPr lang="en-US" cap="none" dirty="0" smtClean="0"/>
              <a:t> </a:t>
            </a:r>
          </a:p>
        </p:txBody>
      </p:sp>
    </p:spTree>
    <p:extLst>
      <p:ext uri="{BB962C8B-B14F-4D97-AF65-F5344CB8AC3E}">
        <p14:creationId xmlns:p14="http://schemas.microsoft.com/office/powerpoint/2010/main" xmlns="" val="2929381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Shannon.Y.Quinn\AppData\Local\Microsoft\Windows\INetCache\IE\HNZ110UP\blockpage[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8380" y="3425190"/>
            <a:ext cx="15240" cy="7620"/>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Shannon.Y.Quinn\AppData\Local\Microsoft\Windows\INetCache\IE\9W1CHSZO\blockpage[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8380" y="3425190"/>
            <a:ext cx="15240" cy="7620"/>
          </a:xfrm>
          <a:prstGeom prst="rect">
            <a:avLst/>
          </a:prstGeom>
          <a:noFill/>
          <a:extLst>
            <a:ext uri="{909E8E84-426E-40DD-AFC4-6F175D3DCCD1}">
              <a14:hiddenFill xmlns:a14="http://schemas.microsoft.com/office/drawing/2010/main" xmlns="">
                <a:solidFill>
                  <a:srgbClr val="FFFFFF"/>
                </a:solidFill>
              </a14:hiddenFill>
            </a:ext>
          </a:extLst>
        </p:spPr>
      </p:pic>
      <p:pic>
        <p:nvPicPr>
          <p:cNvPr id="3076" name="Picture 4" descr="C:\Users\Shannon.Y.Quinn\AppData\Local\Microsoft\Windows\INetCache\IE\EZLOBQGA\blockpage[1].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88380" y="3425190"/>
            <a:ext cx="15240" cy="7620"/>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477001" y="685801"/>
            <a:ext cx="3819525" cy="59632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1282701" y="698500"/>
            <a:ext cx="3968227" cy="5943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720726" y="39470"/>
            <a:ext cx="4994275"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3600" b="1" dirty="0">
                <a:ln/>
                <a:solidFill>
                  <a:schemeClr val="accent4"/>
                </a:solidFill>
              </a:rPr>
              <a:t>Recovery Centers</a:t>
            </a:r>
          </a:p>
        </p:txBody>
      </p:sp>
      <p:sp>
        <p:nvSpPr>
          <p:cNvPr id="10" name="Rectangle 9"/>
          <p:cNvSpPr/>
          <p:nvPr/>
        </p:nvSpPr>
        <p:spPr>
          <a:xfrm>
            <a:off x="5826126" y="39470"/>
            <a:ext cx="4994275" cy="646331"/>
          </a:xfrm>
          <a:prstGeom prst="rect">
            <a:avLst/>
          </a:prstGeom>
          <a:noFill/>
        </p:spPr>
        <p:txBody>
          <a:bodyPr wrap="square" lIns="91440" tIns="45720" rIns="91440" bIns="45720">
            <a:spAutoFit/>
          </a:bodyPr>
          <a:lstStyle/>
          <a:p>
            <a:pPr algn="ctr"/>
            <a:r>
              <a:rPr lang="en-US" sz="3600" dirty="0">
                <a:ln w="0"/>
                <a:solidFill>
                  <a:schemeClr val="accent1"/>
                </a:solidFill>
                <a:effectLst>
                  <a:outerShdw blurRad="38100" dist="25400" dir="5400000" algn="ctr" rotWithShape="0">
                    <a:srgbClr val="6E747A">
                      <a:alpha val="43000"/>
                    </a:srgbClr>
                  </a:outerShdw>
                </a:effectLst>
              </a:rPr>
              <a:t>Family Support Groups</a:t>
            </a:r>
          </a:p>
        </p:txBody>
      </p:sp>
    </p:spTree>
    <p:extLst>
      <p:ext uri="{BB962C8B-B14F-4D97-AF65-F5344CB8AC3E}">
        <p14:creationId xmlns:p14="http://schemas.microsoft.com/office/powerpoint/2010/main" xmlns="" val="605493737"/>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9364" y="495440"/>
            <a:ext cx="6219536" cy="4601183"/>
          </a:xfrm>
        </p:spPr>
        <p:style>
          <a:lnRef idx="0">
            <a:schemeClr val="accent1"/>
          </a:lnRef>
          <a:fillRef idx="3">
            <a:schemeClr val="accent1"/>
          </a:fillRef>
          <a:effectRef idx="3">
            <a:schemeClr val="accent1"/>
          </a:effectRef>
          <a:fontRef idx="minor">
            <a:schemeClr val="lt1"/>
          </a:fontRef>
        </p:style>
        <p:txBody>
          <a:bodyPr anchor="t" anchorCtr="0">
            <a:normAutofit/>
          </a:bodyPr>
          <a:lstStyle/>
          <a:p>
            <a:pPr algn="ctr"/>
            <a:r>
              <a:rPr lang="en-US" sz="5400" b="1" dirty="0" smtClean="0">
                <a:solidFill>
                  <a:schemeClr val="bg1"/>
                </a:solidFill>
                <a:effectLst>
                  <a:outerShdw blurRad="38100" dist="38100" dir="2700000" algn="tl">
                    <a:srgbClr val="000000">
                      <a:alpha val="43137"/>
                    </a:srgbClr>
                  </a:outerShdw>
                </a:effectLst>
              </a:rPr>
              <a:t>Doorways </a:t>
            </a:r>
            <a:br>
              <a:rPr lang="en-US" sz="5400" b="1" dirty="0" smtClean="0">
                <a:solidFill>
                  <a:schemeClr val="bg1"/>
                </a:solidFill>
                <a:effectLst>
                  <a:outerShdw blurRad="38100" dist="38100" dir="2700000" algn="tl">
                    <a:srgbClr val="000000">
                      <a:alpha val="43137"/>
                    </a:srgbClr>
                  </a:outerShdw>
                </a:effectLst>
              </a:rPr>
            </a:br>
            <a:r>
              <a:rPr lang="en-US" sz="4000" b="0" dirty="0" smtClean="0">
                <a:solidFill>
                  <a:schemeClr val="accent2">
                    <a:lumMod val="20000"/>
                    <a:lumOff val="80000"/>
                  </a:schemeClr>
                </a:solidFill>
              </a:rPr>
              <a:t>as </a:t>
            </a:r>
            <a:r>
              <a:rPr lang="en-US" sz="4000" b="0" dirty="0">
                <a:solidFill>
                  <a:schemeClr val="accent2">
                    <a:lumMod val="20000"/>
                    <a:lumOff val="80000"/>
                  </a:schemeClr>
                </a:solidFill>
              </a:rPr>
              <a:t>Regional Access</a:t>
            </a:r>
          </a:p>
        </p:txBody>
      </p:sp>
      <p:sp>
        <p:nvSpPr>
          <p:cNvPr id="3" name="Content Placeholder 2"/>
          <p:cNvSpPr>
            <a:spLocks noGrp="1"/>
          </p:cNvSpPr>
          <p:nvPr>
            <p:ph idx="1"/>
          </p:nvPr>
        </p:nvSpPr>
        <p:spPr>
          <a:xfrm>
            <a:off x="5299364" y="5468818"/>
            <a:ext cx="6892636" cy="819390"/>
          </a:xfrm>
          <a:solidFill>
            <a:schemeClr val="bg1"/>
          </a:solidFill>
        </p:spPr>
        <p:txBody>
          <a:bodyPr anchor="t" anchorCtr="0"/>
          <a:lstStyle/>
          <a:p>
            <a:pPr marL="0" indent="0" algn="ctr">
              <a:buNone/>
            </a:pPr>
            <a:r>
              <a:rPr lang="en-US" sz="4400" b="1" dirty="0" smtClean="0">
                <a:effectLst>
                  <a:outerShdw blurRad="38100" dist="38100" dir="2700000" algn="tl">
                    <a:srgbClr val="000000">
                      <a:alpha val="43137"/>
                    </a:srgbClr>
                  </a:outerShdw>
                </a:effectLst>
              </a:rPr>
              <a:t>thedoorway.nh.gov</a:t>
            </a:r>
          </a:p>
          <a:p>
            <a:pPr marL="0" indent="0">
              <a:buNone/>
            </a:pPr>
            <a:endParaRPr lang="en-US" b="1"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2866"/>
            <a:ext cx="5299364" cy="6858000"/>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xmlns="" val="0"/>
              </a:ext>
            </a:extLst>
          </a:blip>
          <a:srcRect b="21914"/>
          <a:stretch/>
        </p:blipFill>
        <p:spPr>
          <a:xfrm>
            <a:off x="6850054" y="2135701"/>
            <a:ext cx="3301655" cy="25808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885440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977900"/>
            <a:ext cx="10058400" cy="806078"/>
          </a:xfrm>
        </p:spPr>
        <p:txBody>
          <a:bodyPr anchor="t" anchorCtr="0">
            <a:normAutofit/>
          </a:bodyPr>
          <a:lstStyle/>
          <a:p>
            <a:pPr algn="ctr"/>
            <a:r>
              <a:rPr lang="en-US" dirty="0"/>
              <a:t>System Overview</a:t>
            </a:r>
          </a:p>
        </p:txBody>
      </p:sp>
      <p:graphicFrame>
        <p:nvGraphicFramePr>
          <p:cNvPr id="8" name="Diagram 7"/>
          <p:cNvGraphicFramePr/>
          <p:nvPr>
            <p:extLst>
              <p:ext uri="{D42A27DB-BD31-4B8C-83A1-F6EECF244321}">
                <p14:modId xmlns:p14="http://schemas.microsoft.com/office/powerpoint/2010/main" xmlns="" val="2777462488"/>
              </p:ext>
            </p:extLst>
          </p:nvPr>
        </p:nvGraphicFramePr>
        <p:xfrm>
          <a:off x="533400" y="1260257"/>
          <a:ext cx="1050036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36877133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Call 2-1-1</a:t>
            </a:r>
          </a:p>
        </p:txBody>
      </p:sp>
      <p:sp>
        <p:nvSpPr>
          <p:cNvPr id="2" name="Content Placeholder 1"/>
          <p:cNvSpPr>
            <a:spLocks noGrp="1"/>
          </p:cNvSpPr>
          <p:nvPr>
            <p:ph idx="1"/>
          </p:nvPr>
        </p:nvSpPr>
        <p:spPr/>
        <p:txBody>
          <a:bodyPr>
            <a:normAutofit lnSpcReduction="10000"/>
          </a:bodyPr>
          <a:lstStyle/>
          <a:p>
            <a:pPr>
              <a:lnSpc>
                <a:spcPct val="150000"/>
              </a:lnSpc>
            </a:pPr>
            <a:r>
              <a:rPr lang="en-US" sz="3800" b="1" dirty="0"/>
              <a:t>24/7 information and referral</a:t>
            </a:r>
          </a:p>
          <a:p>
            <a:pPr>
              <a:lnSpc>
                <a:spcPct val="150000"/>
              </a:lnSpc>
            </a:pPr>
            <a:r>
              <a:rPr lang="en-US" sz="3800" b="1" dirty="0"/>
              <a:t>Identify need for Doorway services</a:t>
            </a:r>
          </a:p>
          <a:p>
            <a:pPr>
              <a:lnSpc>
                <a:spcPct val="150000"/>
              </a:lnSpc>
            </a:pPr>
            <a:r>
              <a:rPr lang="en-US" sz="3800" b="1" dirty="0"/>
              <a:t>Warm transfer to Doorways</a:t>
            </a:r>
          </a:p>
          <a:p>
            <a:pPr>
              <a:lnSpc>
                <a:spcPct val="150000"/>
              </a:lnSpc>
            </a:pPr>
            <a:r>
              <a:rPr lang="en-US" sz="3800" b="1" dirty="0"/>
              <a:t>Connection to emergency </a:t>
            </a:r>
            <a:r>
              <a:rPr lang="en-US" sz="3800" b="1" dirty="0" smtClean="0"/>
              <a:t>services</a:t>
            </a:r>
            <a:endParaRPr lang="en-US" sz="3800" b="1" dirty="0"/>
          </a:p>
        </p:txBody>
      </p:sp>
      <p:sp>
        <p:nvSpPr>
          <p:cNvPr id="6" name="Content Placeholder 2"/>
          <p:cNvSpPr txBox="1">
            <a:spLocks/>
          </p:cNvSpPr>
          <p:nvPr/>
        </p:nvSpPr>
        <p:spPr>
          <a:xfrm>
            <a:off x="1097280" y="1845734"/>
            <a:ext cx="1033272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3600" b="1"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pic>
        <p:nvPicPr>
          <p:cNvPr id="7" name="Picture 6"/>
          <p:cNvPicPr>
            <a:picLocks noChangeAspect="1"/>
          </p:cNvPicPr>
          <p:nvPr/>
        </p:nvPicPr>
        <p:blipFill>
          <a:blip r:embed="rId3"/>
          <a:stretch>
            <a:fillRect/>
          </a:stretch>
        </p:blipFill>
        <p:spPr>
          <a:xfrm>
            <a:off x="8840724" y="2678460"/>
            <a:ext cx="2959100" cy="15867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551648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889481"/>
            <a:ext cx="10058400" cy="1084997"/>
          </a:xfrm>
        </p:spPr>
        <p:txBody>
          <a:bodyPr anchor="ctr" anchorCtr="0">
            <a:normAutofit/>
          </a:bodyPr>
          <a:lstStyle/>
          <a:p>
            <a:r>
              <a:rPr lang="en-US" dirty="0"/>
              <a:t>On-Call</a:t>
            </a:r>
          </a:p>
        </p:txBody>
      </p:sp>
      <p:sp>
        <p:nvSpPr>
          <p:cNvPr id="2" name="Content Placeholder 1"/>
          <p:cNvSpPr>
            <a:spLocks noGrp="1"/>
          </p:cNvSpPr>
          <p:nvPr>
            <p:ph idx="1"/>
          </p:nvPr>
        </p:nvSpPr>
        <p:spPr/>
        <p:txBody>
          <a:bodyPr>
            <a:noAutofit/>
          </a:bodyPr>
          <a:lstStyle/>
          <a:p>
            <a:pPr>
              <a:lnSpc>
                <a:spcPct val="100000"/>
              </a:lnSpc>
              <a:spcAft>
                <a:spcPts val="1200"/>
              </a:spcAft>
            </a:pPr>
            <a:r>
              <a:rPr lang="en-US" sz="3600" b="1" dirty="0"/>
              <a:t>Crisis stabilization</a:t>
            </a:r>
          </a:p>
          <a:p>
            <a:pPr>
              <a:lnSpc>
                <a:spcPct val="100000"/>
              </a:lnSpc>
              <a:spcAft>
                <a:spcPts val="1200"/>
              </a:spcAft>
            </a:pPr>
            <a:r>
              <a:rPr lang="en-US" sz="3600" b="1" dirty="0"/>
              <a:t>Screening and immediate needs assessment</a:t>
            </a:r>
          </a:p>
          <a:p>
            <a:pPr>
              <a:lnSpc>
                <a:spcPct val="100000"/>
              </a:lnSpc>
              <a:spcAft>
                <a:spcPts val="1200"/>
              </a:spcAft>
            </a:pPr>
            <a:r>
              <a:rPr lang="en-US" sz="3600" b="1" dirty="0"/>
              <a:t>Connection to emergency services when appropriate</a:t>
            </a:r>
          </a:p>
          <a:p>
            <a:pPr>
              <a:lnSpc>
                <a:spcPct val="100000"/>
              </a:lnSpc>
              <a:spcAft>
                <a:spcPts val="1200"/>
              </a:spcAft>
            </a:pPr>
            <a:r>
              <a:rPr lang="en-US" sz="3600" b="1" dirty="0"/>
              <a:t>Connection to client’s chosen </a:t>
            </a:r>
            <a:r>
              <a:rPr lang="en-US" sz="3600" b="1" dirty="0" smtClean="0"/>
              <a:t>Doorway</a:t>
            </a:r>
            <a:endParaRPr lang="en-US" sz="3600" b="1" dirty="0"/>
          </a:p>
        </p:txBody>
      </p:sp>
      <p:sp>
        <p:nvSpPr>
          <p:cNvPr id="6" name="Content Placeholder 2"/>
          <p:cNvSpPr txBox="1">
            <a:spLocks/>
          </p:cNvSpPr>
          <p:nvPr/>
        </p:nvSpPr>
        <p:spPr>
          <a:xfrm>
            <a:off x="1097280" y="1845734"/>
            <a:ext cx="10643616" cy="439961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3600" b="1"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xmlns="" val="42113285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1143000"/>
            <a:ext cx="10058400" cy="640978"/>
          </a:xfrm>
        </p:spPr>
        <p:txBody>
          <a:bodyPr anchor="t" anchorCtr="0">
            <a:noAutofit/>
          </a:bodyPr>
          <a:lstStyle/>
          <a:p>
            <a:r>
              <a:rPr lang="en-US" dirty="0"/>
              <a:t>Doorways Client Services</a:t>
            </a:r>
          </a:p>
        </p:txBody>
      </p:sp>
      <p:sp>
        <p:nvSpPr>
          <p:cNvPr id="2" name="Content Placeholder 1"/>
          <p:cNvSpPr>
            <a:spLocks noGrp="1"/>
          </p:cNvSpPr>
          <p:nvPr>
            <p:ph idx="1"/>
          </p:nvPr>
        </p:nvSpPr>
        <p:spPr/>
        <p:txBody>
          <a:bodyPr>
            <a:normAutofit lnSpcReduction="10000"/>
          </a:bodyPr>
          <a:lstStyle/>
          <a:p>
            <a:pPr>
              <a:lnSpc>
                <a:spcPct val="150000"/>
              </a:lnSpc>
            </a:pPr>
            <a:r>
              <a:rPr lang="en-US" sz="3800" b="1" dirty="0"/>
              <a:t>Screening and crisis stabilization</a:t>
            </a:r>
          </a:p>
          <a:p>
            <a:pPr>
              <a:lnSpc>
                <a:spcPct val="150000"/>
              </a:lnSpc>
            </a:pPr>
            <a:r>
              <a:rPr lang="en-US" sz="3800" b="1" dirty="0"/>
              <a:t>Evaluation and care planning</a:t>
            </a:r>
          </a:p>
          <a:p>
            <a:pPr>
              <a:lnSpc>
                <a:spcPct val="150000"/>
              </a:lnSpc>
            </a:pPr>
            <a:r>
              <a:rPr lang="en-US" sz="3800" b="1" dirty="0"/>
              <a:t>Facilitated referral</a:t>
            </a:r>
          </a:p>
          <a:p>
            <a:pPr>
              <a:lnSpc>
                <a:spcPct val="150000"/>
              </a:lnSpc>
            </a:pPr>
            <a:r>
              <a:rPr lang="en-US" sz="3800" b="1" dirty="0"/>
              <a:t>Continuous recovery monitoring</a:t>
            </a:r>
          </a:p>
          <a:p>
            <a:endParaRPr lang="en-US" dirty="0"/>
          </a:p>
        </p:txBody>
      </p:sp>
      <p:sp>
        <p:nvSpPr>
          <p:cNvPr id="5" name="Content Placeholder 2"/>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3600" b="1"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b="21914"/>
          <a:stretch/>
        </p:blipFill>
        <p:spPr>
          <a:xfrm>
            <a:off x="8973696" y="2774879"/>
            <a:ext cx="2586919" cy="20221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510632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Community Providers</a:t>
            </a:r>
          </a:p>
        </p:txBody>
      </p:sp>
      <p:sp>
        <p:nvSpPr>
          <p:cNvPr id="2" name="Content Placeholder 1"/>
          <p:cNvSpPr>
            <a:spLocks noGrp="1"/>
          </p:cNvSpPr>
          <p:nvPr>
            <p:ph idx="1"/>
          </p:nvPr>
        </p:nvSpPr>
        <p:spPr>
          <a:xfrm>
            <a:off x="1097280" y="1845734"/>
            <a:ext cx="10543032" cy="4023360"/>
          </a:xfrm>
        </p:spPr>
        <p:txBody>
          <a:bodyPr/>
          <a:lstStyle/>
          <a:p>
            <a:pPr>
              <a:lnSpc>
                <a:spcPct val="100000"/>
              </a:lnSpc>
              <a:spcAft>
                <a:spcPts val="2400"/>
              </a:spcAft>
            </a:pPr>
            <a:r>
              <a:rPr lang="en-US" sz="3800" b="1" dirty="0"/>
              <a:t>Clinical and Peer Recovery Support Services</a:t>
            </a:r>
          </a:p>
          <a:p>
            <a:pPr>
              <a:lnSpc>
                <a:spcPct val="100000"/>
              </a:lnSpc>
              <a:spcAft>
                <a:spcPts val="2400"/>
              </a:spcAft>
            </a:pPr>
            <a:r>
              <a:rPr lang="en-US" sz="3800" b="1" dirty="0"/>
              <a:t>Services to address </a:t>
            </a:r>
            <a:r>
              <a:rPr lang="en-US" sz="3800" b="1" dirty="0" smtClean="0"/>
              <a:t>related concerns</a:t>
            </a:r>
            <a:endParaRPr lang="en-US" sz="3800" b="1" dirty="0"/>
          </a:p>
        </p:txBody>
      </p:sp>
      <p:sp>
        <p:nvSpPr>
          <p:cNvPr id="5" name="Content Placeholder 2"/>
          <p:cNvSpPr txBox="1">
            <a:spLocks/>
          </p:cNvSpPr>
          <p:nvPr/>
        </p:nvSpPr>
        <p:spPr>
          <a:xfrm>
            <a:off x="1097280" y="1845734"/>
            <a:ext cx="10058400"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3600" b="1"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xmlns="" val="10030779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1041881"/>
            <a:ext cx="10058400" cy="1084997"/>
          </a:xfrm>
        </p:spPr>
        <p:txBody>
          <a:bodyPr anchor="t" anchorCtr="0">
            <a:noAutofit/>
          </a:bodyPr>
          <a:lstStyle/>
          <a:p>
            <a:r>
              <a:rPr lang="en-US" sz="4400" b="1" dirty="0">
                <a:solidFill>
                  <a:schemeClr val="accent3">
                    <a:lumMod val="75000"/>
                  </a:schemeClr>
                </a:solidFill>
                <a:effectLst>
                  <a:outerShdw blurRad="38100" dist="38100" dir="2700000" algn="tl">
                    <a:srgbClr val="000000">
                      <a:alpha val="43137"/>
                    </a:srgbClr>
                  </a:outerShdw>
                </a:effectLst>
              </a:rPr>
              <a:t>The Doorway at…</a:t>
            </a:r>
          </a:p>
        </p:txBody>
      </p:sp>
      <p:sp>
        <p:nvSpPr>
          <p:cNvPr id="2" name="Content Placeholder 1"/>
          <p:cNvSpPr>
            <a:spLocks noGrp="1"/>
          </p:cNvSpPr>
          <p:nvPr>
            <p:ph idx="1"/>
          </p:nvPr>
        </p:nvSpPr>
        <p:spPr>
          <a:xfrm>
            <a:off x="1097280" y="1845734"/>
            <a:ext cx="4884420" cy="4023360"/>
          </a:xfrm>
        </p:spPr>
        <p:txBody>
          <a:bodyPr numCol="1">
            <a:noAutofit/>
          </a:bodyPr>
          <a:lstStyle/>
          <a:p>
            <a:pPr>
              <a:spcAft>
                <a:spcPts val="1200"/>
              </a:spcAft>
            </a:pPr>
            <a:r>
              <a:rPr lang="en-US" sz="3200" b="1" dirty="0"/>
              <a:t>Adroscoggin Valley</a:t>
            </a:r>
            <a:r>
              <a:rPr lang="en-US" sz="3200" dirty="0"/>
              <a:t>: </a:t>
            </a:r>
            <a:r>
              <a:rPr lang="en-US" sz="3200" dirty="0" smtClean="0">
                <a:solidFill>
                  <a:schemeClr val="accent1">
                    <a:lumMod val="75000"/>
                  </a:schemeClr>
                </a:solidFill>
              </a:rPr>
              <a:t>Berlin</a:t>
            </a:r>
            <a:endParaRPr lang="en-US" sz="4000" dirty="0" smtClean="0"/>
          </a:p>
          <a:p>
            <a:pPr>
              <a:spcAft>
                <a:spcPts val="1200"/>
              </a:spcAft>
            </a:pPr>
            <a:r>
              <a:rPr lang="en-US" sz="3200" b="1" dirty="0"/>
              <a:t>Littleton Regional Healthcare</a:t>
            </a:r>
            <a:r>
              <a:rPr lang="en-US" sz="3200" dirty="0" smtClean="0"/>
              <a:t>:  </a:t>
            </a:r>
            <a:r>
              <a:rPr lang="en-US" sz="3200" dirty="0" smtClean="0">
                <a:solidFill>
                  <a:schemeClr val="accent1">
                    <a:lumMod val="75000"/>
                  </a:schemeClr>
                </a:solidFill>
              </a:rPr>
              <a:t>Littleton</a:t>
            </a:r>
            <a:endParaRPr lang="en-US" sz="4000" dirty="0"/>
          </a:p>
          <a:p>
            <a:pPr>
              <a:spcAft>
                <a:spcPts val="1200"/>
              </a:spcAft>
            </a:pPr>
            <a:r>
              <a:rPr lang="en-US" sz="3200" b="1" dirty="0"/>
              <a:t>Lakes Region General Healthcare</a:t>
            </a:r>
            <a:r>
              <a:rPr lang="en-US" sz="3200" dirty="0"/>
              <a:t>: </a:t>
            </a:r>
            <a:r>
              <a:rPr lang="en-US" sz="3200" dirty="0" smtClean="0">
                <a:solidFill>
                  <a:schemeClr val="accent1">
                    <a:lumMod val="75000"/>
                  </a:schemeClr>
                </a:solidFill>
              </a:rPr>
              <a:t>Laconia</a:t>
            </a:r>
            <a:endParaRPr lang="en-US" sz="4000" dirty="0"/>
          </a:p>
          <a:p>
            <a:pPr>
              <a:spcAft>
                <a:spcPts val="1200"/>
              </a:spcAft>
            </a:pPr>
            <a:r>
              <a:rPr lang="en-US" sz="3200" b="1" dirty="0"/>
              <a:t>Dartmouth-Hitchcock</a:t>
            </a:r>
            <a:r>
              <a:rPr lang="en-US" sz="3200" dirty="0"/>
              <a:t>: </a:t>
            </a:r>
            <a:r>
              <a:rPr lang="en-US" sz="3200" dirty="0">
                <a:solidFill>
                  <a:schemeClr val="accent1">
                    <a:lumMod val="75000"/>
                  </a:schemeClr>
                </a:solidFill>
              </a:rPr>
              <a:t>Lebanon</a:t>
            </a:r>
          </a:p>
        </p:txBody>
      </p:sp>
      <p:pic>
        <p:nvPicPr>
          <p:cNvPr id="6" name="Picture 5"/>
          <p:cNvPicPr>
            <a:picLocks noChangeAspect="1"/>
          </p:cNvPicPr>
          <p:nvPr/>
        </p:nvPicPr>
        <p:blipFill rotWithShape="1">
          <a:blip r:embed="rId3">
            <a:extLst>
              <a:ext uri="{28A0092B-C50C-407E-A947-70E740481C1C}">
                <a14:useLocalDpi xmlns:a14="http://schemas.microsoft.com/office/drawing/2010/main" xmlns="" val="0"/>
              </a:ext>
            </a:extLst>
          </a:blip>
          <a:srcRect b="21914"/>
          <a:stretch/>
        </p:blipFill>
        <p:spPr>
          <a:xfrm>
            <a:off x="9830131" y="190500"/>
            <a:ext cx="1726869" cy="1349874"/>
          </a:xfrm>
          <a:prstGeom prst="rect">
            <a:avLst/>
          </a:prstGeom>
          <a:ln>
            <a:noFill/>
          </a:ln>
          <a:effectLst>
            <a:outerShdw blurRad="292100" dist="139700" dir="2700000" algn="tl" rotWithShape="0">
              <a:srgbClr val="333333">
                <a:alpha val="65000"/>
              </a:srgbClr>
            </a:outerShdw>
          </a:effectLst>
        </p:spPr>
      </p:pic>
      <p:sp>
        <p:nvSpPr>
          <p:cNvPr id="8" name="Content Placeholder 1"/>
          <p:cNvSpPr txBox="1">
            <a:spLocks/>
          </p:cNvSpPr>
          <p:nvPr/>
        </p:nvSpPr>
        <p:spPr>
          <a:xfrm>
            <a:off x="6126480" y="1845734"/>
            <a:ext cx="5430520" cy="4023360"/>
          </a:xfrm>
          <a:prstGeom prst="rect">
            <a:avLst/>
          </a:prstGeom>
        </p:spPr>
        <p:txBody>
          <a:bodyPr vert="horz" lIns="0" tIns="45720" rIns="0" bIns="45720" numCol="1" rtlCol="0">
            <a:noAutofit/>
          </a:bodyPr>
          <a:lstStyle>
            <a:lvl1pPr marL="571500" indent="-571500" algn="l" defTabSz="914400" rtl="0" eaLnBrk="1" latinLnBrk="0" hangingPunct="1">
              <a:lnSpc>
                <a:spcPct val="90000"/>
              </a:lnSpc>
              <a:spcBef>
                <a:spcPts val="1200"/>
              </a:spcBef>
              <a:spcAft>
                <a:spcPts val="200"/>
              </a:spcAft>
              <a:buSzPct val="100000"/>
              <a:buFont typeface="Arial" panose="020B0604020202020204" pitchFamily="34" charset="0"/>
              <a:buChar char="•"/>
              <a:defRPr sz="3600" b="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32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Aft>
                <a:spcPts val="1200"/>
              </a:spcAft>
            </a:pPr>
            <a:r>
              <a:rPr lang="en-US" sz="3200" b="1" dirty="0" smtClean="0"/>
              <a:t>Concord Hospital</a:t>
            </a:r>
            <a:r>
              <a:rPr lang="en-US" sz="3200" dirty="0" smtClean="0"/>
              <a:t>: </a:t>
            </a:r>
            <a:r>
              <a:rPr lang="en-US" sz="3200" dirty="0" smtClean="0">
                <a:solidFill>
                  <a:schemeClr val="accent1">
                    <a:lumMod val="75000"/>
                  </a:schemeClr>
                </a:solidFill>
              </a:rPr>
              <a:t>Concord</a:t>
            </a:r>
            <a:endParaRPr lang="en-US" sz="4000" dirty="0" smtClean="0"/>
          </a:p>
          <a:p>
            <a:pPr>
              <a:spcAft>
                <a:spcPts val="1200"/>
              </a:spcAft>
            </a:pPr>
            <a:r>
              <a:rPr lang="en-US" sz="3200" b="1" dirty="0" smtClean="0"/>
              <a:t>Granite Pathways</a:t>
            </a:r>
            <a:r>
              <a:rPr lang="en-US" sz="3200" dirty="0" smtClean="0"/>
              <a:t>:  </a:t>
            </a:r>
            <a:r>
              <a:rPr lang="en-US" sz="3200" dirty="0">
                <a:solidFill>
                  <a:schemeClr val="accent1">
                    <a:lumMod val="75000"/>
                  </a:schemeClr>
                </a:solidFill>
              </a:rPr>
              <a:t>M</a:t>
            </a:r>
            <a:r>
              <a:rPr lang="en-US" sz="3200" dirty="0" smtClean="0">
                <a:solidFill>
                  <a:schemeClr val="accent1">
                    <a:lumMod val="75000"/>
                  </a:schemeClr>
                </a:solidFill>
              </a:rPr>
              <a:t>anchester &amp; Nashua</a:t>
            </a:r>
            <a:endParaRPr lang="en-US" sz="4000" dirty="0" smtClean="0"/>
          </a:p>
          <a:p>
            <a:pPr>
              <a:spcAft>
                <a:spcPts val="1200"/>
              </a:spcAft>
            </a:pPr>
            <a:r>
              <a:rPr lang="en-US" sz="3200" b="1" dirty="0" smtClean="0"/>
              <a:t>Wentworth Douglas</a:t>
            </a:r>
            <a:r>
              <a:rPr lang="en-US" sz="3200" dirty="0" smtClean="0"/>
              <a:t>: </a:t>
            </a:r>
            <a:r>
              <a:rPr lang="en-US" sz="3200" dirty="0" smtClean="0">
                <a:solidFill>
                  <a:schemeClr val="accent1">
                    <a:lumMod val="75000"/>
                  </a:schemeClr>
                </a:solidFill>
              </a:rPr>
              <a:t>Dover</a:t>
            </a:r>
            <a:endParaRPr lang="en-US" sz="4000" dirty="0" smtClean="0"/>
          </a:p>
          <a:p>
            <a:pPr>
              <a:spcAft>
                <a:spcPts val="1200"/>
              </a:spcAft>
            </a:pPr>
            <a:r>
              <a:rPr lang="en-US" sz="3200" b="1" dirty="0" smtClean="0"/>
              <a:t>Cheshire Medical</a:t>
            </a:r>
            <a:r>
              <a:rPr lang="en-US" sz="3200" dirty="0" smtClean="0"/>
              <a:t>: </a:t>
            </a:r>
            <a:r>
              <a:rPr lang="en-US" sz="3200" dirty="0" smtClean="0">
                <a:solidFill>
                  <a:schemeClr val="accent1">
                    <a:lumMod val="75000"/>
                  </a:schemeClr>
                </a:solidFill>
              </a:rPr>
              <a:t>Keene</a:t>
            </a:r>
            <a:endParaRPr lang="en-US" sz="3200" dirty="0">
              <a:solidFill>
                <a:schemeClr val="accent1">
                  <a:lumMod val="75000"/>
                </a:schemeClr>
              </a:solidFill>
            </a:endParaRPr>
          </a:p>
        </p:txBody>
      </p:sp>
    </p:spTree>
    <p:extLst>
      <p:ext uri="{BB962C8B-B14F-4D97-AF65-F5344CB8AC3E}">
        <p14:creationId xmlns:p14="http://schemas.microsoft.com/office/powerpoint/2010/main" xmlns="" val="3075587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b="1" dirty="0" smtClean="0">
                <a:effectLst>
                  <a:outerShdw blurRad="38100" dist="38100" dir="2700000" algn="tl">
                    <a:srgbClr val="000000">
                      <a:alpha val="43137"/>
                    </a:srgbClr>
                  </a:outerShdw>
                </a:effectLst>
              </a:rPr>
              <a:t>Raising </a:t>
            </a:r>
            <a:r>
              <a:rPr lang="en-US" dirty="0" smtClean="0"/>
              <a:t>a concern with</a:t>
            </a:r>
            <a:r>
              <a:rPr lang="en-US" b="1" dirty="0" smtClean="0">
                <a:effectLst>
                  <a:outerShdw blurRad="38100" dist="38100" dir="2700000" algn="tl">
                    <a:srgbClr val="000000">
                      <a:alpha val="43137"/>
                    </a:srgbClr>
                  </a:outerShdw>
                </a:effectLst>
              </a:rPr>
              <a:t> </a:t>
            </a:r>
            <a:r>
              <a:rPr lang="en-US" dirty="0"/>
              <a:t>s</a:t>
            </a:r>
            <a:r>
              <a:rPr lang="en-US" b="1" dirty="0" smtClean="0">
                <a:effectLst>
                  <a:outerShdw blurRad="38100" dist="38100" dir="2700000" algn="tl">
                    <a:srgbClr val="000000">
                      <a:alpha val="43137"/>
                    </a:srgbClr>
                  </a:outerShdw>
                </a:effectLst>
              </a:rPr>
              <a:t>ubstance </a:t>
            </a:r>
            <a:r>
              <a:rPr lang="en-US" dirty="0"/>
              <a:t>u</a:t>
            </a:r>
            <a:r>
              <a:rPr lang="en-US" b="1" dirty="0" smtClean="0">
                <a:effectLst>
                  <a:outerShdw blurRad="38100" dist="38100" dir="2700000" algn="tl">
                    <a:srgbClr val="000000">
                      <a:alpha val="43137"/>
                    </a:srgbClr>
                  </a:outerShdw>
                </a:effectLst>
              </a:rPr>
              <a:t>se</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97280" y="1845734"/>
            <a:ext cx="8816741" cy="4023360"/>
          </a:xfrm>
        </p:spPr>
        <p:txBody>
          <a:bodyPr>
            <a:normAutofit/>
          </a:bodyPr>
          <a:lstStyle/>
          <a:p>
            <a:pPr marL="0" indent="0">
              <a:buNone/>
            </a:pPr>
            <a:r>
              <a:rPr lang="en-US" sz="6000" b="1" dirty="0">
                <a:ln w="0"/>
                <a:solidFill>
                  <a:schemeClr val="accent3"/>
                </a:solidFill>
                <a:effectLst>
                  <a:outerShdw blurRad="38100" dist="25400" dir="5400000" algn="ctr" rotWithShape="0">
                    <a:srgbClr val="6E747A">
                      <a:alpha val="43000"/>
                    </a:srgbClr>
                  </a:outerShdw>
                </a:effectLst>
                <a:latin typeface="+mj-lt"/>
                <a:ea typeface="+mj-ea"/>
                <a:cs typeface="+mj-cs"/>
              </a:rPr>
              <a:t>SUD is </a:t>
            </a:r>
            <a:r>
              <a:rPr lang="en-US" sz="6000" b="1" dirty="0" smtClean="0">
                <a:ln w="0"/>
                <a:solidFill>
                  <a:schemeClr val="accent3"/>
                </a:solidFill>
                <a:effectLst>
                  <a:outerShdw blurRad="38100" dist="25400" dir="5400000" algn="ctr" rotWithShape="0">
                    <a:srgbClr val="6E747A">
                      <a:alpha val="43000"/>
                    </a:srgbClr>
                  </a:outerShdw>
                </a:effectLst>
                <a:latin typeface="+mj-lt"/>
                <a:ea typeface="+mj-ea"/>
                <a:cs typeface="+mj-cs"/>
              </a:rPr>
              <a:t>stigmatized</a:t>
            </a:r>
          </a:p>
          <a:p>
            <a:r>
              <a:rPr lang="en-US" sz="4000" b="1" dirty="0" smtClean="0"/>
              <a:t>Make it safe</a:t>
            </a:r>
          </a:p>
          <a:p>
            <a:r>
              <a:rPr lang="en-US" sz="4000" b="1" dirty="0" smtClean="0"/>
              <a:t>Your approach makes a difference</a:t>
            </a:r>
          </a:p>
          <a:p>
            <a:pPr lvl="3"/>
            <a:r>
              <a:rPr lang="en-US" sz="3200" dirty="0" smtClean="0"/>
              <a:t>Stay with the issue</a:t>
            </a:r>
          </a:p>
          <a:p>
            <a:pPr lvl="3"/>
            <a:r>
              <a:rPr lang="en-US" sz="3200" dirty="0" smtClean="0"/>
              <a:t>Reassure</a:t>
            </a:r>
          </a:p>
          <a:p>
            <a:pPr lvl="3"/>
            <a:r>
              <a:rPr lang="en-US" sz="3200" dirty="0" smtClean="0"/>
              <a:t>Be honest</a:t>
            </a:r>
          </a:p>
        </p:txBody>
      </p:sp>
    </p:spTree>
    <p:extLst>
      <p:ext uri="{BB962C8B-B14F-4D97-AF65-F5344CB8AC3E}">
        <p14:creationId xmlns:p14="http://schemas.microsoft.com/office/powerpoint/2010/main" xmlns="" val="30111795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Raise substance use in context of issue</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Be clear and specific about observations</a:t>
            </a:r>
          </a:p>
          <a:p>
            <a:r>
              <a:rPr lang="en-US" sz="4000" dirty="0" smtClean="0"/>
              <a:t>If general suspicion, raise concerns</a:t>
            </a:r>
          </a:p>
          <a:p>
            <a:pPr marL="0" indent="0">
              <a:buNone/>
            </a:pPr>
            <a:r>
              <a:rPr lang="en-US" sz="3200" dirty="0" smtClean="0"/>
              <a:t>	Examples:</a:t>
            </a:r>
          </a:p>
          <a:p>
            <a:pPr lvl="5">
              <a:spcAft>
                <a:spcPts val="1800"/>
              </a:spcAft>
            </a:pPr>
            <a:r>
              <a:rPr lang="en-US" sz="3200" dirty="0" smtClean="0">
                <a:solidFill>
                  <a:schemeClr val="accent3">
                    <a:lumMod val="75000"/>
                  </a:schemeClr>
                </a:solidFill>
              </a:rPr>
              <a:t>“Sometimes, situations prevent people from being able to address issues, e.g. health problems / substance use / family issues”</a:t>
            </a:r>
          </a:p>
          <a:p>
            <a:pPr lvl="5">
              <a:spcAft>
                <a:spcPts val="1800"/>
              </a:spcAft>
            </a:pPr>
            <a:r>
              <a:rPr lang="en-US" sz="3200" dirty="0" smtClean="0">
                <a:solidFill>
                  <a:schemeClr val="accent3">
                    <a:lumMod val="75000"/>
                  </a:schemeClr>
                </a:solidFill>
              </a:rPr>
              <a:t>“Help is available.  Things can get better”</a:t>
            </a:r>
          </a:p>
        </p:txBody>
      </p:sp>
    </p:spTree>
    <p:extLst>
      <p:ext uri="{BB962C8B-B14F-4D97-AF65-F5344CB8AC3E}">
        <p14:creationId xmlns:p14="http://schemas.microsoft.com/office/powerpoint/2010/main" xmlns="" val="42452725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b="1" dirty="0" smtClean="0"/>
              <a:t>Variety of available substance </a:t>
            </a:r>
            <a:r>
              <a:rPr lang="en-US" b="1" dirty="0"/>
              <a:t>u</a:t>
            </a:r>
            <a:r>
              <a:rPr lang="en-US" b="1" dirty="0" smtClean="0"/>
              <a:t>se </a:t>
            </a:r>
            <a:r>
              <a:rPr lang="en-US" b="1" dirty="0"/>
              <a:t>d</a:t>
            </a:r>
            <a:r>
              <a:rPr lang="en-US" b="1" dirty="0" smtClean="0"/>
              <a:t>isorder (SUD) services</a:t>
            </a:r>
          </a:p>
          <a:p>
            <a:r>
              <a:rPr lang="en-US" b="1" dirty="0" smtClean="0"/>
              <a:t>How someone can access services</a:t>
            </a:r>
          </a:p>
          <a:p>
            <a:r>
              <a:rPr lang="en-US" b="1" dirty="0" smtClean="0"/>
              <a:t>How to raise the topic and refer someone</a:t>
            </a:r>
            <a:endParaRPr lang="en-US" b="1" dirty="0"/>
          </a:p>
        </p:txBody>
      </p:sp>
    </p:spTree>
    <p:extLst>
      <p:ext uri="{BB962C8B-B14F-4D97-AF65-F5344CB8AC3E}">
        <p14:creationId xmlns:p14="http://schemas.microsoft.com/office/powerpoint/2010/main" xmlns="" val="13484754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Asking and Responding</a:t>
            </a:r>
          </a:p>
        </p:txBody>
      </p:sp>
      <p:sp>
        <p:nvSpPr>
          <p:cNvPr id="3" name="Content Placeholder 2"/>
          <p:cNvSpPr>
            <a:spLocks noGrp="1"/>
          </p:cNvSpPr>
          <p:nvPr>
            <p:ph idx="1"/>
          </p:nvPr>
        </p:nvSpPr>
        <p:spPr>
          <a:xfrm>
            <a:off x="1097280" y="1717718"/>
            <a:ext cx="5988025" cy="4023360"/>
          </a:xfrm>
        </p:spPr>
        <p:txBody>
          <a:bodyPr>
            <a:noAutofit/>
          </a:bodyPr>
          <a:lstStyle/>
          <a:p>
            <a:pPr>
              <a:lnSpc>
                <a:spcPct val="100000"/>
              </a:lnSpc>
              <a:spcBef>
                <a:spcPts val="0"/>
              </a:spcBef>
              <a:spcAft>
                <a:spcPts val="600"/>
              </a:spcAft>
            </a:pPr>
            <a:r>
              <a:rPr lang="en-US" sz="3600" b="1" dirty="0"/>
              <a:t>Develop a level of comfort</a:t>
            </a:r>
          </a:p>
          <a:p>
            <a:pPr>
              <a:lnSpc>
                <a:spcPct val="100000"/>
              </a:lnSpc>
              <a:spcBef>
                <a:spcPts val="0"/>
              </a:spcBef>
              <a:spcAft>
                <a:spcPts val="600"/>
              </a:spcAft>
            </a:pPr>
            <a:r>
              <a:rPr lang="en-US" sz="3600" b="1" dirty="0"/>
              <a:t>Be straight-forward and non-judgmental</a:t>
            </a:r>
          </a:p>
          <a:p>
            <a:pPr>
              <a:lnSpc>
                <a:spcPct val="100000"/>
              </a:lnSpc>
              <a:spcBef>
                <a:spcPts val="0"/>
              </a:spcBef>
              <a:spcAft>
                <a:spcPts val="600"/>
              </a:spcAft>
            </a:pPr>
            <a:r>
              <a:rPr lang="en-US" sz="3600" b="1" dirty="0"/>
              <a:t>Make it routine</a:t>
            </a:r>
          </a:p>
          <a:p>
            <a:pPr>
              <a:lnSpc>
                <a:spcPct val="100000"/>
              </a:lnSpc>
              <a:spcBef>
                <a:spcPts val="0"/>
              </a:spcBef>
              <a:spcAft>
                <a:spcPts val="600"/>
              </a:spcAft>
            </a:pPr>
            <a:r>
              <a:rPr lang="en-US" sz="3600" b="1" dirty="0"/>
              <a:t>Make it relevant</a:t>
            </a:r>
          </a:p>
          <a:p>
            <a:pPr>
              <a:lnSpc>
                <a:spcPct val="100000"/>
              </a:lnSpc>
              <a:spcBef>
                <a:spcPts val="0"/>
              </a:spcBef>
              <a:spcAft>
                <a:spcPts val="600"/>
              </a:spcAft>
            </a:pPr>
            <a:r>
              <a:rPr lang="en-US" sz="3600" b="1" dirty="0"/>
              <a:t>Know how to </a:t>
            </a:r>
            <a:r>
              <a:rPr lang="en-US" sz="3600" b="1" dirty="0" smtClean="0"/>
              <a:t>respond</a:t>
            </a:r>
          </a:p>
          <a:p>
            <a:pPr>
              <a:lnSpc>
                <a:spcPct val="100000"/>
              </a:lnSpc>
              <a:spcBef>
                <a:spcPts val="0"/>
              </a:spcBef>
              <a:spcAft>
                <a:spcPts val="600"/>
              </a:spcAft>
            </a:pPr>
            <a:r>
              <a:rPr lang="en-US" sz="4400" b="1" dirty="0">
                <a:ln w="0"/>
                <a:solidFill>
                  <a:schemeClr val="accent3"/>
                </a:solidFill>
                <a:effectLst>
                  <a:outerShdw blurRad="38100" dist="25400" dir="5400000" algn="ctr" rotWithShape="0">
                    <a:srgbClr val="6E747A">
                      <a:alpha val="43000"/>
                    </a:srgbClr>
                  </a:outerShdw>
                </a:effectLst>
                <a:latin typeface="+mj-lt"/>
                <a:ea typeface="+mj-ea"/>
                <a:cs typeface="+mj-cs"/>
              </a:rPr>
              <a:t>Communicate hope</a:t>
            </a:r>
          </a:p>
        </p:txBody>
      </p:sp>
      <p:pic>
        <p:nvPicPr>
          <p:cNvPr id="6" name="Picture 5"/>
          <p:cNvPicPr>
            <a:picLocks noChangeAspect="1"/>
          </p:cNvPicPr>
          <p:nvPr/>
        </p:nvPicPr>
        <p:blipFill rotWithShape="1">
          <a:blip r:embed="rId2" cstate="print">
            <a:lum bright="70000" contrast="-70000"/>
            <a:extLst>
              <a:ext uri="{28A0092B-C50C-407E-A947-70E740481C1C}">
                <a14:useLocalDpi xmlns:a14="http://schemas.microsoft.com/office/drawing/2010/main" xmlns="" val="0"/>
              </a:ext>
            </a:extLst>
          </a:blip>
          <a:srcRect l="44547" t="33082" r="24991" b="19071"/>
          <a:stretch/>
        </p:blipFill>
        <p:spPr>
          <a:xfrm flipH="1">
            <a:off x="7085305" y="950468"/>
            <a:ext cx="5106695" cy="5352796"/>
          </a:xfrm>
          <a:prstGeom prst="rect">
            <a:avLst/>
          </a:prstGeom>
        </p:spPr>
      </p:pic>
    </p:spTree>
    <p:extLst>
      <p:ext uri="{BB962C8B-B14F-4D97-AF65-F5344CB8AC3E}">
        <p14:creationId xmlns:p14="http://schemas.microsoft.com/office/powerpoint/2010/main" xmlns="" val="1733288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 Resources</a:t>
            </a:r>
            <a:endParaRPr lang="en-US" dirty="0"/>
          </a:p>
        </p:txBody>
      </p:sp>
      <p:sp>
        <p:nvSpPr>
          <p:cNvPr id="3" name="Content Placeholder 2"/>
          <p:cNvSpPr>
            <a:spLocks noGrp="1"/>
          </p:cNvSpPr>
          <p:nvPr>
            <p:ph idx="1"/>
          </p:nvPr>
        </p:nvSpPr>
        <p:spPr/>
        <p:txBody>
          <a:bodyPr/>
          <a:lstStyle/>
          <a:p>
            <a:r>
              <a:rPr lang="en-US" b="1" dirty="0" smtClean="0"/>
              <a:t>211</a:t>
            </a:r>
          </a:p>
          <a:p>
            <a:r>
              <a:rPr lang="en-US" b="1" dirty="0" smtClean="0"/>
              <a:t>Doorways</a:t>
            </a:r>
            <a:r>
              <a:rPr lang="en-US" dirty="0" smtClean="0"/>
              <a:t>:  </a:t>
            </a:r>
            <a:r>
              <a:rPr lang="en-US" u="sng" dirty="0" smtClean="0">
                <a:solidFill>
                  <a:srgbClr val="0070C0"/>
                </a:solidFill>
              </a:rPr>
              <a:t>thedoorway.nh.gov</a:t>
            </a:r>
          </a:p>
          <a:p>
            <a:r>
              <a:rPr lang="en-US" b="1" dirty="0" smtClean="0"/>
              <a:t>Recovery Centers</a:t>
            </a:r>
            <a:r>
              <a:rPr lang="en-US" dirty="0" smtClean="0"/>
              <a:t>:  </a:t>
            </a:r>
            <a:r>
              <a:rPr lang="en-US" u="sng" dirty="0">
                <a:solidFill>
                  <a:srgbClr val="0070C0"/>
                </a:solidFill>
              </a:rPr>
              <a:t>nhrecoveryhub.org</a:t>
            </a:r>
          </a:p>
          <a:p>
            <a:pPr marL="0" indent="0">
              <a:buNone/>
            </a:pPr>
            <a:endParaRPr lang="en-US" dirty="0"/>
          </a:p>
        </p:txBody>
      </p:sp>
    </p:spTree>
    <p:extLst>
      <p:ext uri="{BB962C8B-B14F-4D97-AF65-F5344CB8AC3E}">
        <p14:creationId xmlns:p14="http://schemas.microsoft.com/office/powerpoint/2010/main" xmlns="" val="2287987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9600" b="1" dirty="0" smtClean="0">
                <a:effectLst>
                  <a:outerShdw blurRad="38100" dist="38100" dir="2700000" algn="tl">
                    <a:srgbClr val="000000">
                      <a:alpha val="43137"/>
                    </a:srgbClr>
                  </a:outerShdw>
                </a:effectLst>
              </a:rPr>
              <a:t>THANK YOU</a:t>
            </a:r>
            <a:endParaRPr lang="en-US" sz="9600" b="1" dirty="0">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rmAutofit/>
          </a:bodyPr>
          <a:lstStyle/>
          <a:p>
            <a:r>
              <a:rPr lang="en-US" sz="2800" u="sng" dirty="0" smtClean="0"/>
              <a:t>LINDY.KELLER@DHHS.NH.GOV</a:t>
            </a:r>
          </a:p>
        </p:txBody>
      </p:sp>
    </p:spTree>
    <p:extLst>
      <p:ext uri="{BB962C8B-B14F-4D97-AF65-F5344CB8AC3E}">
        <p14:creationId xmlns:p14="http://schemas.microsoft.com/office/powerpoint/2010/main" xmlns="" val="3597727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800581"/>
            <a:ext cx="10916044" cy="1084997"/>
          </a:xfrm>
        </p:spPr>
        <p:txBody>
          <a:bodyPr anchor="ctr" anchorCtr="0">
            <a:normAutofit/>
          </a:bodyPr>
          <a:lstStyle/>
          <a:p>
            <a:r>
              <a:rPr lang="en-US" dirty="0" smtClean="0"/>
              <a:t>SUD</a:t>
            </a:r>
            <a:r>
              <a:rPr lang="en-US" b="0" dirty="0" smtClean="0">
                <a:effectLst/>
              </a:rPr>
              <a:t> </a:t>
            </a:r>
            <a:r>
              <a:rPr lang="en-US" dirty="0" smtClean="0"/>
              <a:t>Evaluation</a:t>
            </a:r>
            <a:endParaRPr lang="en-US" dirty="0"/>
          </a:p>
        </p:txBody>
      </p:sp>
      <p:sp>
        <p:nvSpPr>
          <p:cNvPr id="3" name="Content Placeholder 2"/>
          <p:cNvSpPr>
            <a:spLocks noGrp="1"/>
          </p:cNvSpPr>
          <p:nvPr>
            <p:ph idx="1"/>
          </p:nvPr>
        </p:nvSpPr>
        <p:spPr/>
        <p:txBody>
          <a:bodyPr>
            <a:noAutofit/>
          </a:bodyPr>
          <a:lstStyle/>
          <a:p>
            <a:pPr>
              <a:lnSpc>
                <a:spcPct val="100000"/>
              </a:lnSpc>
            </a:pPr>
            <a:r>
              <a:rPr lang="en-US" sz="4000" b="1" dirty="0"/>
              <a:t>Diagnosis</a:t>
            </a:r>
          </a:p>
          <a:p>
            <a:pPr>
              <a:lnSpc>
                <a:spcPct val="100000"/>
              </a:lnSpc>
            </a:pPr>
            <a:r>
              <a:rPr lang="en-US" sz="4000" b="1" dirty="0"/>
              <a:t>Severity</a:t>
            </a:r>
          </a:p>
          <a:p>
            <a:pPr>
              <a:lnSpc>
                <a:spcPct val="100000"/>
              </a:lnSpc>
            </a:pPr>
            <a:r>
              <a:rPr lang="en-US" sz="4000" b="1" dirty="0"/>
              <a:t>COD or confounding issues</a:t>
            </a:r>
          </a:p>
          <a:p>
            <a:pPr>
              <a:lnSpc>
                <a:spcPct val="100000"/>
              </a:lnSpc>
            </a:pPr>
            <a:r>
              <a:rPr lang="en-US" sz="4000" b="1" dirty="0"/>
              <a:t>Readiness</a:t>
            </a:r>
          </a:p>
          <a:p>
            <a:pPr>
              <a:lnSpc>
                <a:spcPct val="100000"/>
              </a:lnSpc>
            </a:pPr>
            <a:r>
              <a:rPr lang="en-US" sz="4000" b="1" dirty="0"/>
              <a:t>Level of care</a:t>
            </a:r>
          </a:p>
        </p:txBody>
      </p:sp>
    </p:spTree>
    <p:extLst>
      <p:ext uri="{BB962C8B-B14F-4D97-AF65-F5344CB8AC3E}">
        <p14:creationId xmlns:p14="http://schemas.microsoft.com/office/powerpoint/2010/main" xmlns="" val="2142541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Levels of Care for </a:t>
            </a:r>
            <a:r>
              <a:rPr lang="en-US" dirty="0" smtClean="0"/>
              <a:t>SUD Treatment</a:t>
            </a:r>
            <a:endParaRPr lang="en-US" dirty="0"/>
          </a:p>
        </p:txBody>
      </p:sp>
      <p:sp>
        <p:nvSpPr>
          <p:cNvPr id="3" name="Content Placeholder 2"/>
          <p:cNvSpPr>
            <a:spLocks noGrp="1"/>
          </p:cNvSpPr>
          <p:nvPr>
            <p:ph idx="1"/>
          </p:nvPr>
        </p:nvSpPr>
        <p:spPr/>
        <p:txBody>
          <a:bodyPr>
            <a:noAutofit/>
          </a:bodyPr>
          <a:lstStyle/>
          <a:p>
            <a:pPr>
              <a:lnSpc>
                <a:spcPct val="100000"/>
              </a:lnSpc>
              <a:spcBef>
                <a:spcPts val="600"/>
              </a:spcBef>
              <a:spcAft>
                <a:spcPts val="600"/>
              </a:spcAft>
            </a:pPr>
            <a:r>
              <a:rPr lang="en-US" sz="4000" b="1" dirty="0"/>
              <a:t>Withdrawal Management</a:t>
            </a:r>
          </a:p>
          <a:p>
            <a:pPr>
              <a:lnSpc>
                <a:spcPct val="100000"/>
              </a:lnSpc>
              <a:spcBef>
                <a:spcPts val="600"/>
              </a:spcBef>
              <a:spcAft>
                <a:spcPts val="600"/>
              </a:spcAft>
            </a:pPr>
            <a:r>
              <a:rPr lang="en-US" sz="4000" b="1" dirty="0"/>
              <a:t>Early Intervention</a:t>
            </a:r>
          </a:p>
          <a:p>
            <a:pPr>
              <a:lnSpc>
                <a:spcPct val="100000"/>
              </a:lnSpc>
              <a:spcBef>
                <a:spcPts val="600"/>
              </a:spcBef>
              <a:spcAft>
                <a:spcPts val="600"/>
              </a:spcAft>
            </a:pPr>
            <a:r>
              <a:rPr lang="en-US" sz="4000" b="1" dirty="0"/>
              <a:t>Outpatient Services</a:t>
            </a:r>
          </a:p>
          <a:p>
            <a:pPr>
              <a:lnSpc>
                <a:spcPct val="100000"/>
              </a:lnSpc>
              <a:spcBef>
                <a:spcPts val="600"/>
              </a:spcBef>
              <a:spcAft>
                <a:spcPts val="600"/>
              </a:spcAft>
            </a:pPr>
            <a:r>
              <a:rPr lang="en-US" sz="4000" b="1" dirty="0"/>
              <a:t>Intensive Outpatient/Partial Hospitalization</a:t>
            </a:r>
          </a:p>
          <a:p>
            <a:pPr>
              <a:lnSpc>
                <a:spcPct val="100000"/>
              </a:lnSpc>
              <a:spcBef>
                <a:spcPts val="600"/>
              </a:spcBef>
              <a:spcAft>
                <a:spcPts val="600"/>
              </a:spcAft>
            </a:pPr>
            <a:r>
              <a:rPr lang="en-US" sz="4000" b="1" dirty="0"/>
              <a:t>Residential Services</a:t>
            </a:r>
          </a:p>
          <a:p>
            <a:pPr>
              <a:lnSpc>
                <a:spcPct val="100000"/>
              </a:lnSpc>
              <a:spcBef>
                <a:spcPts val="600"/>
              </a:spcBef>
              <a:spcAft>
                <a:spcPts val="600"/>
              </a:spcAft>
            </a:pPr>
            <a:r>
              <a:rPr lang="en-US" sz="4000" b="1" dirty="0" smtClean="0"/>
              <a:t>Medication Assisted Treatment</a:t>
            </a:r>
            <a:endParaRPr lang="en-US" sz="4000" b="1" dirty="0"/>
          </a:p>
        </p:txBody>
      </p:sp>
    </p:spTree>
    <p:extLst>
      <p:ext uri="{BB962C8B-B14F-4D97-AF65-F5344CB8AC3E}">
        <p14:creationId xmlns:p14="http://schemas.microsoft.com/office/powerpoint/2010/main" xmlns="" val="3449958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Medication -Assisted Treatment </a:t>
            </a:r>
            <a:r>
              <a:rPr lang="en-US" sz="4400" b="1" dirty="0">
                <a:effectLst>
                  <a:outerShdw blurRad="38100" dist="38100" dir="2700000" algn="tl">
                    <a:srgbClr val="000000">
                      <a:alpha val="43137"/>
                    </a:srgbClr>
                  </a:outerShdw>
                </a:effectLst>
              </a:rPr>
              <a:t>(MAT)</a:t>
            </a:r>
          </a:p>
        </p:txBody>
      </p:sp>
      <p:sp>
        <p:nvSpPr>
          <p:cNvPr id="3" name="Content Placeholder 2"/>
          <p:cNvSpPr>
            <a:spLocks noGrp="1"/>
          </p:cNvSpPr>
          <p:nvPr>
            <p:ph idx="1"/>
          </p:nvPr>
        </p:nvSpPr>
        <p:spPr/>
        <p:txBody>
          <a:bodyPr>
            <a:normAutofit/>
          </a:bodyPr>
          <a:lstStyle/>
          <a:p>
            <a:pPr>
              <a:lnSpc>
                <a:spcPct val="100000"/>
              </a:lnSpc>
              <a:spcAft>
                <a:spcPts val="1800"/>
              </a:spcAft>
            </a:pPr>
            <a:r>
              <a:rPr lang="en-US" sz="4000" b="1" dirty="0"/>
              <a:t>Medication addresses neurobiology, physical</a:t>
            </a:r>
          </a:p>
          <a:p>
            <a:pPr>
              <a:lnSpc>
                <a:spcPct val="100000"/>
              </a:lnSpc>
              <a:spcAft>
                <a:spcPts val="1800"/>
              </a:spcAft>
            </a:pPr>
            <a:r>
              <a:rPr lang="en-US" sz="4000" b="1" dirty="0"/>
              <a:t>Counseling addresses mental, emotional, social, spiritual</a:t>
            </a:r>
          </a:p>
          <a:p>
            <a:pPr>
              <a:lnSpc>
                <a:spcPct val="100000"/>
              </a:lnSpc>
              <a:spcAft>
                <a:spcPts val="1800"/>
              </a:spcAft>
            </a:pPr>
            <a:r>
              <a:rPr lang="en-US" sz="4000" b="1" dirty="0"/>
              <a:t>Case management ensures coordination</a:t>
            </a:r>
          </a:p>
        </p:txBody>
      </p:sp>
      <p:sp>
        <p:nvSpPr>
          <p:cNvPr id="4" name="TextBox 3"/>
          <p:cNvSpPr txBox="1"/>
          <p:nvPr/>
        </p:nvSpPr>
        <p:spPr>
          <a:xfrm>
            <a:off x="298704" y="5545928"/>
            <a:ext cx="8229600" cy="646331"/>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dirty="0"/>
              <a:t>MAT Guidelines:  http://www.dhhs.nh.gov/dcbcs/bdas/documents/matguidancedoc.pdf  </a:t>
            </a:r>
          </a:p>
        </p:txBody>
      </p:sp>
    </p:spTree>
    <p:extLst>
      <p:ext uri="{BB962C8B-B14F-4D97-AF65-F5344CB8AC3E}">
        <p14:creationId xmlns:p14="http://schemas.microsoft.com/office/powerpoint/2010/main" xmlns="" val="125619983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Occurs In</a:t>
            </a:r>
            <a:endParaRPr lang="en-US" dirty="0"/>
          </a:p>
        </p:txBody>
      </p:sp>
      <p:sp>
        <p:nvSpPr>
          <p:cNvPr id="3" name="Content Placeholder 2"/>
          <p:cNvSpPr>
            <a:spLocks noGrp="1"/>
          </p:cNvSpPr>
          <p:nvPr>
            <p:ph idx="1"/>
          </p:nvPr>
        </p:nvSpPr>
        <p:spPr>
          <a:xfrm>
            <a:off x="1097280" y="1845734"/>
            <a:ext cx="10058400" cy="4287052"/>
          </a:xfrm>
        </p:spPr>
        <p:txBody>
          <a:bodyPr>
            <a:normAutofit lnSpcReduction="10000"/>
          </a:bodyPr>
          <a:lstStyle/>
          <a:p>
            <a:r>
              <a:rPr lang="en-US" b="1" dirty="0" smtClean="0"/>
              <a:t>Addiction treatment programs </a:t>
            </a:r>
          </a:p>
          <a:p>
            <a:r>
              <a:rPr lang="en-US" b="1" dirty="0" smtClean="0"/>
              <a:t>Opiate treatment programs</a:t>
            </a:r>
          </a:p>
          <a:p>
            <a:r>
              <a:rPr lang="en-US" b="1" dirty="0" smtClean="0"/>
              <a:t>MAT clinics</a:t>
            </a:r>
          </a:p>
          <a:p>
            <a:r>
              <a:rPr lang="en-US" b="1" dirty="0" smtClean="0"/>
              <a:t>Medical Providers</a:t>
            </a:r>
          </a:p>
          <a:p>
            <a:pPr lvl="4"/>
            <a:r>
              <a:rPr lang="en-US" sz="2800" dirty="0" smtClean="0"/>
              <a:t>Federally Qualified Health Centers</a:t>
            </a:r>
          </a:p>
          <a:p>
            <a:pPr lvl="4"/>
            <a:r>
              <a:rPr lang="en-US" sz="2800" dirty="0" smtClean="0"/>
              <a:t>Primary Care</a:t>
            </a:r>
          </a:p>
          <a:p>
            <a:pPr lvl="4"/>
            <a:r>
              <a:rPr lang="en-US" sz="2800" dirty="0" smtClean="0"/>
              <a:t>OB-GYN</a:t>
            </a:r>
          </a:p>
          <a:p>
            <a:pPr lvl="4"/>
            <a:r>
              <a:rPr lang="en-US" sz="2800" dirty="0" smtClean="0"/>
              <a:t>Pain Clinics	</a:t>
            </a:r>
            <a:endParaRPr lang="en-US" sz="2800" dirty="0"/>
          </a:p>
        </p:txBody>
      </p:sp>
    </p:spTree>
    <p:extLst>
      <p:ext uri="{BB962C8B-B14F-4D97-AF65-F5344CB8AC3E}">
        <p14:creationId xmlns:p14="http://schemas.microsoft.com/office/powerpoint/2010/main" xmlns="" val="3981144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Recovery Supports</a:t>
            </a:r>
            <a:endParaRPr lang="en-US" dirty="0"/>
          </a:p>
        </p:txBody>
      </p:sp>
      <p:sp>
        <p:nvSpPr>
          <p:cNvPr id="3" name="Content Placeholder 2"/>
          <p:cNvSpPr>
            <a:spLocks noGrp="1"/>
          </p:cNvSpPr>
          <p:nvPr>
            <p:ph idx="1"/>
          </p:nvPr>
        </p:nvSpPr>
        <p:spPr>
          <a:xfrm>
            <a:off x="1097280" y="1845734"/>
            <a:ext cx="10852982" cy="4023360"/>
          </a:xfrm>
        </p:spPr>
        <p:txBody>
          <a:bodyPr>
            <a:normAutofit/>
          </a:bodyPr>
          <a:lstStyle/>
          <a:p>
            <a:r>
              <a:rPr lang="en-US" dirty="0" smtClean="0"/>
              <a:t>Mutual Support Groups</a:t>
            </a:r>
          </a:p>
          <a:p>
            <a:pPr lvl="4"/>
            <a:r>
              <a:rPr lang="en-US" dirty="0" smtClean="0"/>
              <a:t>12-step programs</a:t>
            </a:r>
          </a:p>
          <a:p>
            <a:pPr lvl="4"/>
            <a:r>
              <a:rPr lang="en-US" dirty="0" smtClean="0"/>
              <a:t>SMART Recovery</a:t>
            </a:r>
          </a:p>
          <a:p>
            <a:pPr lvl="4"/>
            <a:r>
              <a:rPr lang="en-US" dirty="0" smtClean="0"/>
              <a:t>On-line groups</a:t>
            </a:r>
          </a:p>
          <a:p>
            <a:r>
              <a:rPr lang="en-US" dirty="0" smtClean="0"/>
              <a:t>Faith-based programs</a:t>
            </a:r>
          </a:p>
          <a:p>
            <a:r>
              <a:rPr lang="en-US" dirty="0" smtClean="0"/>
              <a:t>Residential recovery centers</a:t>
            </a:r>
          </a:p>
          <a:p>
            <a:r>
              <a:rPr lang="en-US" dirty="0" smtClean="0"/>
              <a:t>Recovery Community Organizations / Recovery Centers </a:t>
            </a:r>
            <a:endParaRPr lang="en-US" dirty="0"/>
          </a:p>
        </p:txBody>
      </p:sp>
    </p:spTree>
    <p:extLst>
      <p:ext uri="{BB962C8B-B14F-4D97-AF65-F5344CB8AC3E}">
        <p14:creationId xmlns:p14="http://schemas.microsoft.com/office/powerpoint/2010/main" xmlns="" val="34949342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165100" y="926783"/>
            <a:ext cx="5549900" cy="5121275"/>
          </a:xfrm>
        </p:spPr>
        <p:txBody>
          <a:bodyPr numCol="1">
            <a:noAutofit/>
          </a:bodyPr>
          <a:lstStyle/>
          <a:p>
            <a:pPr>
              <a:spcAft>
                <a:spcPts val="1200"/>
              </a:spcAft>
            </a:pPr>
            <a:r>
              <a:rPr lang="en-US" sz="2800" b="1" dirty="0" smtClean="0"/>
              <a:t>Greater Tilton Area Family Resource Center:  </a:t>
            </a:r>
            <a:r>
              <a:rPr lang="en-US" sz="2800" dirty="0" smtClean="0">
                <a:solidFill>
                  <a:schemeClr val="accent1">
                    <a:lumMod val="75000"/>
                  </a:schemeClr>
                </a:solidFill>
              </a:rPr>
              <a:t>Tilton</a:t>
            </a:r>
            <a:endParaRPr lang="en-US" dirty="0" smtClean="0">
              <a:solidFill>
                <a:schemeClr val="accent1">
                  <a:lumMod val="75000"/>
                </a:schemeClr>
              </a:solidFill>
            </a:endParaRPr>
          </a:p>
          <a:p>
            <a:pPr>
              <a:spcAft>
                <a:spcPts val="1200"/>
              </a:spcAft>
            </a:pPr>
            <a:r>
              <a:rPr lang="en-US" sz="2800" b="1" dirty="0" smtClean="0"/>
              <a:t>Hope for NH Recovery:  </a:t>
            </a:r>
            <a:r>
              <a:rPr lang="en-US" sz="2800" dirty="0">
                <a:solidFill>
                  <a:schemeClr val="accent1">
                    <a:lumMod val="75000"/>
                  </a:schemeClr>
                </a:solidFill>
              </a:rPr>
              <a:t>Manchester &amp; Berlin</a:t>
            </a:r>
          </a:p>
          <a:p>
            <a:pPr>
              <a:spcAft>
                <a:spcPts val="1200"/>
              </a:spcAft>
            </a:pPr>
            <a:r>
              <a:rPr lang="en-US" sz="2800" b="1" dirty="0" smtClean="0"/>
              <a:t>Keene Serenity Center:  </a:t>
            </a:r>
            <a:r>
              <a:rPr lang="en-US" sz="2800" dirty="0">
                <a:solidFill>
                  <a:schemeClr val="accent1">
                    <a:lumMod val="75000"/>
                  </a:schemeClr>
                </a:solidFill>
              </a:rPr>
              <a:t>Keene</a:t>
            </a:r>
          </a:p>
          <a:p>
            <a:pPr>
              <a:spcAft>
                <a:spcPts val="1200"/>
              </a:spcAft>
            </a:pPr>
            <a:r>
              <a:rPr lang="en-US" sz="2800" b="1" dirty="0" smtClean="0"/>
              <a:t>Navigating Recovery of the Lakes Region:  </a:t>
            </a:r>
            <a:r>
              <a:rPr lang="en-US" sz="2800" dirty="0">
                <a:solidFill>
                  <a:schemeClr val="accent1">
                    <a:lumMod val="75000"/>
                  </a:schemeClr>
                </a:solidFill>
              </a:rPr>
              <a:t>Laconia</a:t>
            </a:r>
          </a:p>
          <a:p>
            <a:pPr>
              <a:spcAft>
                <a:spcPts val="1200"/>
              </a:spcAft>
            </a:pPr>
            <a:r>
              <a:rPr lang="en-US" sz="2800" b="1" dirty="0" smtClean="0"/>
              <a:t>North Country Serenity Center:  </a:t>
            </a:r>
            <a:r>
              <a:rPr lang="en-US" sz="2800" dirty="0">
                <a:solidFill>
                  <a:schemeClr val="accent1">
                    <a:lumMod val="75000"/>
                  </a:schemeClr>
                </a:solidFill>
              </a:rPr>
              <a:t>Littleton</a:t>
            </a:r>
          </a:p>
          <a:p>
            <a:pPr>
              <a:spcAft>
                <a:spcPts val="1200"/>
              </a:spcAft>
            </a:pPr>
            <a:r>
              <a:rPr lang="en-US" sz="2800" b="1" dirty="0" smtClean="0"/>
              <a:t>Revive Recovery Center:  </a:t>
            </a:r>
            <a:r>
              <a:rPr lang="en-US" sz="2800" dirty="0">
                <a:solidFill>
                  <a:schemeClr val="accent1">
                    <a:lumMod val="75000"/>
                  </a:schemeClr>
                </a:solidFill>
              </a:rPr>
              <a:t>Nashua</a:t>
            </a:r>
          </a:p>
        </p:txBody>
      </p:sp>
      <p:sp>
        <p:nvSpPr>
          <p:cNvPr id="7" name="Content Placeholder 1"/>
          <p:cNvSpPr txBox="1">
            <a:spLocks/>
          </p:cNvSpPr>
          <p:nvPr/>
        </p:nvSpPr>
        <p:spPr>
          <a:xfrm>
            <a:off x="6300216" y="1082230"/>
            <a:ext cx="5660136" cy="5121276"/>
          </a:xfrm>
          <a:prstGeom prst="rect">
            <a:avLst/>
          </a:prstGeom>
        </p:spPr>
        <p:txBody>
          <a:bodyPr vert="horz" lIns="91440" tIns="45720" rIns="91440" bIns="45720" numCol="1"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a:spcAft>
                <a:spcPts val="1200"/>
              </a:spcAft>
            </a:pPr>
            <a:r>
              <a:rPr lang="en-US" sz="2800" b="1" dirty="0" smtClean="0"/>
              <a:t>Safe Harbor Recovery Center:  </a:t>
            </a:r>
            <a:r>
              <a:rPr lang="en-US" sz="2800" dirty="0">
                <a:solidFill>
                  <a:schemeClr val="accent1">
                    <a:lumMod val="75000"/>
                  </a:schemeClr>
                </a:solidFill>
              </a:rPr>
              <a:t>Portsmouth</a:t>
            </a:r>
          </a:p>
          <a:p>
            <a:pPr>
              <a:spcAft>
                <a:spcPts val="1200"/>
              </a:spcAft>
            </a:pPr>
            <a:r>
              <a:rPr lang="en-US" sz="2800" b="1" dirty="0" smtClean="0"/>
              <a:t>SOS Recovery Community Organization:  </a:t>
            </a:r>
            <a:r>
              <a:rPr lang="en-US" sz="2800" dirty="0">
                <a:solidFill>
                  <a:schemeClr val="accent1">
                    <a:lumMod val="75000"/>
                  </a:schemeClr>
                </a:solidFill>
              </a:rPr>
              <a:t>Dover &amp; Rochester</a:t>
            </a:r>
          </a:p>
          <a:p>
            <a:pPr>
              <a:spcAft>
                <a:spcPts val="1200"/>
              </a:spcAft>
            </a:pPr>
            <a:r>
              <a:rPr lang="en-US" sz="2800" b="1" dirty="0" smtClean="0"/>
              <a:t>The Center for Recovery Resources:  </a:t>
            </a:r>
            <a:r>
              <a:rPr lang="en-US" sz="2800" dirty="0" smtClean="0">
                <a:solidFill>
                  <a:schemeClr val="accent1">
                    <a:lumMod val="75000"/>
                  </a:schemeClr>
                </a:solidFill>
              </a:rPr>
              <a:t>Claremont</a:t>
            </a:r>
            <a:endParaRPr lang="en-US" sz="2800" dirty="0">
              <a:solidFill>
                <a:schemeClr val="accent1">
                  <a:lumMod val="75000"/>
                </a:schemeClr>
              </a:solidFill>
            </a:endParaRPr>
          </a:p>
          <a:p>
            <a:pPr>
              <a:spcAft>
                <a:spcPts val="1200"/>
              </a:spcAft>
            </a:pPr>
            <a:r>
              <a:rPr lang="en-US" sz="2800" b="1" dirty="0" smtClean="0"/>
              <a:t>White Horse Addiction Recovery Center:  </a:t>
            </a:r>
            <a:r>
              <a:rPr lang="en-US" sz="2800" dirty="0">
                <a:solidFill>
                  <a:schemeClr val="accent1">
                    <a:lumMod val="75000"/>
                  </a:schemeClr>
                </a:solidFill>
              </a:rPr>
              <a:t>Ossipee &amp; N. Conway</a:t>
            </a:r>
          </a:p>
          <a:p>
            <a:pPr>
              <a:spcAft>
                <a:spcPts val="1200"/>
              </a:spcAft>
            </a:pPr>
            <a:r>
              <a:rPr lang="en-US" sz="2800" b="1" dirty="0" smtClean="0"/>
              <a:t>Mt. Washington Valley (MWV) Supports Recovery Center:  </a:t>
            </a:r>
            <a:r>
              <a:rPr lang="en-US" sz="2800" dirty="0">
                <a:solidFill>
                  <a:schemeClr val="accent1">
                    <a:lumMod val="75000"/>
                  </a:schemeClr>
                </a:solidFill>
              </a:rPr>
              <a:t>Conway</a:t>
            </a:r>
          </a:p>
        </p:txBody>
      </p:sp>
      <p:sp>
        <p:nvSpPr>
          <p:cNvPr id="8" name="TextBox 7"/>
          <p:cNvSpPr txBox="1"/>
          <p:nvPr/>
        </p:nvSpPr>
        <p:spPr>
          <a:xfrm>
            <a:off x="0" y="8128"/>
            <a:ext cx="12192000" cy="927100"/>
          </a:xfrm>
          <a:prstGeom prst="rect">
            <a:avLst/>
          </a:prstGeom>
          <a:solidFill>
            <a:schemeClr val="accent3">
              <a:lumMod val="20000"/>
              <a:lumOff val="80000"/>
            </a:schemeClr>
          </a:solidFill>
          <a:ln>
            <a:noFill/>
          </a:ln>
        </p:spPr>
        <p:style>
          <a:lnRef idx="1">
            <a:schemeClr val="dk1"/>
          </a:lnRef>
          <a:fillRef idx="2">
            <a:schemeClr val="dk1"/>
          </a:fillRef>
          <a:effectRef idx="1">
            <a:schemeClr val="dk1"/>
          </a:effectRef>
          <a:fontRef idx="minor">
            <a:schemeClr val="dk1"/>
          </a:fontRef>
        </p:style>
        <p:txBody>
          <a:bodyPr rtlCol="0" anchor="ctr"/>
          <a:lstStyle>
            <a:defPPr>
              <a:defRPr lang="en-US"/>
            </a:defPPr>
            <a:lvl1pPr algn="ctr">
              <a:defRPr>
                <a:solidFill>
                  <a:schemeClr val="dk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4400" b="1" dirty="0">
                <a:solidFill>
                  <a:schemeClr val="accent3">
                    <a:lumMod val="75000"/>
                  </a:schemeClr>
                </a:solidFill>
                <a:effectLst>
                  <a:outerShdw blurRad="38100" dist="38100" dir="2700000" algn="tl">
                    <a:srgbClr val="000000">
                      <a:alpha val="43137"/>
                    </a:srgbClr>
                  </a:outerShdw>
                </a:effectLst>
              </a:rPr>
              <a:t>Recovery Community Organizations</a:t>
            </a:r>
            <a:endParaRPr lang="en-US" sz="4400" dirty="0">
              <a:solidFill>
                <a:schemeClr val="accent3">
                  <a:lumMod val="75000"/>
                </a:schemeClr>
              </a:solidFill>
            </a:endParaRPr>
          </a:p>
        </p:txBody>
      </p:sp>
    </p:spTree>
    <p:extLst>
      <p:ext uri="{BB962C8B-B14F-4D97-AF65-F5344CB8AC3E}">
        <p14:creationId xmlns:p14="http://schemas.microsoft.com/office/powerpoint/2010/main" xmlns="" val="20593918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162052"/>
            <a:ext cx="9144000" cy="5270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1803400" y="5323333"/>
            <a:ext cx="8585200" cy="1015663"/>
          </a:xfrm>
          <a:prstGeom prst="rect">
            <a:avLst/>
          </a:prstGeom>
          <a:noFill/>
        </p:spPr>
        <p:txBody>
          <a:bodyPr wrap="square" rtlCol="0">
            <a:spAutoFit/>
          </a:bodyPr>
          <a:lstStyle/>
          <a:p>
            <a:pPr algn="ctr"/>
            <a:r>
              <a:rPr lang="en-US" sz="6000" b="1" dirty="0" smtClean="0">
                <a:solidFill>
                  <a:srgbClr val="2B4AAF"/>
                </a:solidFill>
                <a:effectLst>
                  <a:outerShdw blurRad="38100" dist="38100" dir="2700000" algn="tl">
                    <a:srgbClr val="000000">
                      <a:alpha val="43137"/>
                    </a:srgbClr>
                  </a:outerShdw>
                </a:effectLst>
                <a:latin typeface="Arial Black" panose="020B0A04020102020204" pitchFamily="34" charset="0"/>
              </a:rPr>
              <a:t>nhrecoveryhub.org</a:t>
            </a:r>
            <a:endParaRPr lang="en-US" sz="6000" b="1" dirty="0">
              <a:solidFill>
                <a:srgbClr val="2B4AAF"/>
              </a:solidFill>
              <a:effectLst>
                <a:outerShdw blurRad="38100" dist="38100" dir="2700000" algn="tl">
                  <a:srgbClr val="000000">
                    <a:alpha val="43137"/>
                  </a:srgbClr>
                </a:outerShdw>
              </a:effectLst>
              <a:latin typeface="Arial Black" panose="020B0A04020102020204" pitchFamily="34" charset="0"/>
            </a:endParaRPr>
          </a:p>
        </p:txBody>
      </p:sp>
    </p:spTree>
    <p:extLst>
      <p:ext uri="{BB962C8B-B14F-4D97-AF65-F5344CB8AC3E}">
        <p14:creationId xmlns:p14="http://schemas.microsoft.com/office/powerpoint/2010/main" xmlns="" val="351732635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BDAS PPT Template 2017</Template>
  <TotalTime>267</TotalTime>
  <Words>1560</Words>
  <Application>Microsoft Office PowerPoint</Application>
  <PresentationFormat>Custom</PresentationFormat>
  <Paragraphs>147</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Retrospect</vt:lpstr>
      <vt:lpstr>Substance Use Disorder: Connections to Treatment</vt:lpstr>
      <vt:lpstr>Agenda</vt:lpstr>
      <vt:lpstr>SUD Evaluation</vt:lpstr>
      <vt:lpstr>Levels of Care for SUD Treatment</vt:lpstr>
      <vt:lpstr>Medication -Assisted Treatment (MAT)</vt:lpstr>
      <vt:lpstr>MAT Occurs In</vt:lpstr>
      <vt:lpstr>Recovery Supports</vt:lpstr>
      <vt:lpstr>Slide 8</vt:lpstr>
      <vt:lpstr>Slide 9</vt:lpstr>
      <vt:lpstr>Slide 10</vt:lpstr>
      <vt:lpstr>Doorways  as Regional Access</vt:lpstr>
      <vt:lpstr>System Overview</vt:lpstr>
      <vt:lpstr>Call 2-1-1</vt:lpstr>
      <vt:lpstr>On-Call</vt:lpstr>
      <vt:lpstr>Doorways Client Services</vt:lpstr>
      <vt:lpstr>Community Providers</vt:lpstr>
      <vt:lpstr>The Doorway at…</vt:lpstr>
      <vt:lpstr>Raising a concern with substance use</vt:lpstr>
      <vt:lpstr>Raise substance use in context of issue</vt:lpstr>
      <vt:lpstr>Asking and Responding</vt:lpstr>
      <vt:lpstr>Provide Resources</vt:lpstr>
      <vt:lpstr>THANK YOU</vt:lpstr>
    </vt:vector>
  </TitlesOfParts>
  <Company>State of New Hampshire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Substance Use Disorder: Connections to Treatment</dc:title>
  <dc:creator>Quinn, Shannon</dc:creator>
  <cp:lastModifiedBy>EventsYourWay</cp:lastModifiedBy>
  <cp:revision>22</cp:revision>
  <dcterms:created xsi:type="dcterms:W3CDTF">2019-04-12T13:30:00Z</dcterms:created>
  <dcterms:modified xsi:type="dcterms:W3CDTF">2019-05-21T17:58:50Z</dcterms:modified>
</cp:coreProperties>
</file>