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270" r:id="rId3"/>
    <p:sldId id="410" r:id="rId4"/>
    <p:sldId id="308" r:id="rId5"/>
    <p:sldId id="309" r:id="rId6"/>
    <p:sldId id="451" r:id="rId7"/>
    <p:sldId id="452" r:id="rId8"/>
    <p:sldId id="330" r:id="rId9"/>
    <p:sldId id="450" r:id="rId10"/>
    <p:sldId id="453" r:id="rId11"/>
    <p:sldId id="454" r:id="rId12"/>
    <p:sldId id="455" r:id="rId13"/>
    <p:sldId id="457" r:id="rId14"/>
    <p:sldId id="459" r:id="rId15"/>
    <p:sldId id="460" r:id="rId16"/>
    <p:sldId id="461" r:id="rId17"/>
    <p:sldId id="462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atalie.J.Vetter" initials="K" lastIdx="4" clrIdx="0">
    <p:extLst>
      <p:ext uri="{19B8F6BF-5375-455C-9EA6-DF929625EA0E}">
        <p15:presenceInfo xmlns:p15="http://schemas.microsoft.com/office/powerpoint/2012/main" xmlns="" userId="Knatalie.J.Ve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05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4" autoAdjust="0"/>
    <p:restoredTop sz="60219" autoAdjust="0"/>
  </p:normalViewPr>
  <p:slideViewPr>
    <p:cSldViewPr>
      <p:cViewPr>
        <p:scale>
          <a:sx n="75" d="100"/>
          <a:sy n="75" d="100"/>
        </p:scale>
        <p:origin x="-220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1987" y="3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17855AFD-9114-4554-A5B2-DA4499D12DD5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6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44B02291-4AD3-412A-A62E-33AB2F5FB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727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9DD64921-E9DE-4CD3-9C5E-AD1F6149718B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6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181BE32E-3B58-4D8B-8737-D8075DA4D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74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BE32E-3B58-4D8B-8737-D8075DA4DA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582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RRP Rule governs activities in pre-1978 housing and</a:t>
            </a:r>
            <a:r>
              <a:rPr lang="en-US" baseline="0" dirty="0" smtClean="0"/>
              <a:t> child occupied facilities, where paint is disturbed.  Why 1978? That’s when lead paint was officially banned for residential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BE32E-3B58-4D8B-8737-D8075DA4DAC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6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RRP Rule governs activities in pre-1978 housing and</a:t>
            </a:r>
            <a:r>
              <a:rPr lang="en-US" baseline="0" dirty="0" smtClean="0"/>
              <a:t> child occupied facilities, where paint is disturbed.  Why 1978? That’s when lead paint was officially banned for residential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BE32E-3B58-4D8B-8737-D8075DA4DAC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462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RRP Rule governs activities in pre-1978 housing and</a:t>
            </a:r>
            <a:r>
              <a:rPr lang="en-US" baseline="0" dirty="0" smtClean="0"/>
              <a:t> child occupied facilities, where paint is disturbed.  Why 1978? That’s when lead paint was officially banned for residential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BE32E-3B58-4D8B-8737-D8075DA4DAC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8057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471B-D372-4FAF-B71A-3764E7FCCA57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66276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RRP Rule governs activities in pre-1978 housing and</a:t>
            </a:r>
            <a:r>
              <a:rPr lang="en-US" baseline="0" dirty="0" smtClean="0"/>
              <a:t> child occupied facilities, where paint is disturbed.  Why 1978? That’s when lead paint was officially banned for residential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BE32E-3B58-4D8B-8737-D8075DA4DAC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57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BE32E-3B58-4D8B-8737-D8075DA4DA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6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BE32E-3B58-4D8B-8737-D8075DA4DA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85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923B-826B-4456-90AD-186C12F126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09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legislative action for last three</a:t>
            </a:r>
            <a:r>
              <a:rPr lang="en-US" baseline="0" dirty="0" smtClean="0"/>
              <a:t> years – District 15 – NH State Senator Dan Feltes taking the lead on addressing this pediatric public health issue.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D0A11-92EF-4248-95F5-7FC452FBCD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754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RRP Rule governs activities in pre-1978 housing and</a:t>
            </a:r>
            <a:r>
              <a:rPr lang="en-US" baseline="0" dirty="0" smtClean="0"/>
              <a:t> child occupied facilities, where paint is disturbed.  Why 1978? That’s when lead paint was officially banned for residential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BE32E-3B58-4D8B-8737-D8075DA4DAC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18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RRP Rule governs activities in pre-1978 housing and</a:t>
            </a:r>
            <a:r>
              <a:rPr lang="en-US" baseline="0" dirty="0" smtClean="0"/>
              <a:t> child occupied facilities, where paint is disturbed.  Why 1978? That’s when lead paint was officially banned for residential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BE32E-3B58-4D8B-8737-D8075DA4DAC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35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RRP Rule governs activities in pre-1978 housing and</a:t>
            </a:r>
            <a:r>
              <a:rPr lang="en-US" baseline="0" dirty="0" smtClean="0"/>
              <a:t> child occupied facilities, where paint is disturbed.  Why 1978? That’s when lead paint was officially banned for residential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BE32E-3B58-4D8B-8737-D8075DA4DAC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39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RRP Rule governs activities in pre-1978 housing and</a:t>
            </a:r>
            <a:r>
              <a:rPr lang="en-US" baseline="0" dirty="0" smtClean="0"/>
              <a:t> child occupied facilities, where paint is disturbed.  Why 1978? That’s when lead paint was officially banned for residential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BE32E-3B58-4D8B-8737-D8075DA4DAC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670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anose="020B0502020104020203" pitchFamily="34" charset="0"/>
              </a:defRPr>
            </a:lvl1pPr>
            <a:extLst/>
          </a:lstStyle>
          <a:p>
            <a:r>
              <a:rPr kumimoji="0" lang="en-US" dirty="0" smtClean="0"/>
              <a:t>Click to edit Title Page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32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subtitle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2B4071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2B4071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477000" y="6355006"/>
            <a:ext cx="2453640" cy="36576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  <a:extLst/>
          </a:lstStyle>
          <a:p>
            <a:pPr algn="r"/>
            <a:r>
              <a:rPr lang="en-US" dirty="0" smtClean="0"/>
              <a:t>November 7,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356093"/>
            <a:ext cx="3810000" cy="136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260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34594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6884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22734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407777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11813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71600"/>
            <a:ext cx="8229600" cy="4525963"/>
          </a:xfrm>
          <a:ln>
            <a:solidFill>
              <a:srgbClr val="2B4071"/>
            </a:solidFill>
          </a:ln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6416675"/>
            <a:ext cx="3276600" cy="365125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extLst/>
          </a:lstStyle>
          <a:p>
            <a:r>
              <a:rPr lang="en-US" dirty="0" smtClean="0">
                <a:solidFill>
                  <a:srgbClr val="2B4071"/>
                </a:solidFill>
              </a:rPr>
              <a:t>Presentation Title</a:t>
            </a:r>
            <a:endParaRPr lang="en-US" dirty="0">
              <a:solidFill>
                <a:srgbClr val="2B407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extLst/>
          </a:lstStyle>
          <a:p>
            <a:fld id="{D1629683-7727-4328-886D-41D65BCEA04A}" type="slidenum">
              <a:rPr lang="en-US" smtClean="0">
                <a:solidFill>
                  <a:srgbClr val="2B4071"/>
                </a:solidFill>
              </a:rPr>
              <a:pPr/>
              <a:t>‹#›</a:t>
            </a:fld>
            <a:endParaRPr lang="en-US" dirty="0">
              <a:solidFill>
                <a:srgbClr val="2B407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020762"/>
          </a:xfrm>
        </p:spPr>
        <p:txBody>
          <a:bodyPr rtlCol="0"/>
          <a:lstStyle>
            <a:lvl1pPr>
              <a:defRPr>
                <a:latin typeface="Gill Sans MT" panose="020B0502020104020203" pitchFamily="34" charset="0"/>
              </a:defRPr>
            </a:lvl1pPr>
            <a:extLst/>
          </a:lstStyle>
          <a:p>
            <a:r>
              <a:rPr kumimoji="0" lang="en-US" dirty="0" smtClean="0"/>
              <a:t>Click to edit Secondary Page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41622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22350"/>
          </a:xfrm>
        </p:spPr>
        <p:txBody>
          <a:bodyPr anchor="ctr"/>
          <a:lstStyle>
            <a:lvl1pPr>
              <a:defRPr>
                <a:solidFill>
                  <a:srgbClr val="2B4071"/>
                </a:solidFill>
                <a:latin typeface="Gill Sans MT" panose="020B0502020104020203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rgbClr val="2B407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rgbClr val="9E7C6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371600"/>
            <a:ext cx="4040188" cy="4038600"/>
          </a:xfrm>
          <a:noFill/>
          <a:ln>
            <a:solidFill>
              <a:srgbClr val="2B4071"/>
            </a:solidFill>
            <a:prstDash val="sysDash"/>
            <a:miter lim="800000"/>
          </a:ln>
        </p:spPr>
        <p:txBody>
          <a:bodyPr/>
          <a:lstStyle>
            <a:lvl1pPr>
              <a:defRPr sz="2400">
                <a:latin typeface="Franklin Gothic Medium" panose="020B0603020102020204" pitchFamily="34" charset="0"/>
              </a:defRPr>
            </a:lvl1pPr>
            <a:lvl2pPr>
              <a:defRPr sz="2000">
                <a:latin typeface="Franklin Gothic Medium" panose="020B0603020102020204" pitchFamily="34" charset="0"/>
              </a:defRPr>
            </a:lvl2pPr>
            <a:lvl3pPr>
              <a:defRPr sz="1800">
                <a:latin typeface="Franklin Gothic Medium" panose="020B0603020102020204" pitchFamily="34" charset="0"/>
              </a:defRPr>
            </a:lvl3pPr>
            <a:lvl4pPr>
              <a:defRPr sz="1600">
                <a:latin typeface="Franklin Gothic Medium" panose="020B0603020102020204" pitchFamily="34" charset="0"/>
              </a:defRPr>
            </a:lvl4pPr>
            <a:lvl5pPr>
              <a:defRPr sz="1600">
                <a:latin typeface="Franklin Gothic Medium" panose="020B060302010202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4038600"/>
          </a:xfrm>
          <a:ln>
            <a:solidFill>
              <a:srgbClr val="2B4071"/>
            </a:solidFill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latin typeface="Franklin Gothic Medium" panose="020B0603020102020204" pitchFamily="34" charset="0"/>
              </a:defRPr>
            </a:lvl1pPr>
            <a:lvl2pPr>
              <a:defRPr sz="2000">
                <a:latin typeface="Franklin Gothic Medium" panose="020B0603020102020204" pitchFamily="34" charset="0"/>
              </a:defRPr>
            </a:lvl2pPr>
            <a:lvl3pPr>
              <a:defRPr sz="1800">
                <a:latin typeface="Franklin Gothic Medium" panose="020B0603020102020204" pitchFamily="34" charset="0"/>
              </a:defRPr>
            </a:lvl3pPr>
            <a:lvl4pPr>
              <a:defRPr sz="1600">
                <a:latin typeface="Franklin Gothic Medium" panose="020B0603020102020204" pitchFamily="34" charset="0"/>
              </a:defRPr>
            </a:lvl4pPr>
            <a:lvl5pPr>
              <a:defRPr sz="1600">
                <a:latin typeface="Franklin Gothic Medium" panose="020B060302010202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0" y="6400800"/>
            <a:ext cx="3276600" cy="365125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extLst/>
          </a:lstStyle>
          <a:p>
            <a:r>
              <a:rPr lang="en-US" dirty="0" smtClean="0">
                <a:solidFill>
                  <a:srgbClr val="2B4071"/>
                </a:solidFill>
              </a:rPr>
              <a:t>Presentation Title</a:t>
            </a:r>
            <a:endParaRPr lang="en-US" dirty="0">
              <a:solidFill>
                <a:srgbClr val="2B407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extLst/>
          </a:lstStyle>
          <a:p>
            <a:fld id="{D1629683-7727-4328-886D-41D65BCEA04A}" type="slidenum">
              <a:rPr lang="en-US" smtClean="0">
                <a:solidFill>
                  <a:srgbClr val="2B4071"/>
                </a:solidFill>
              </a:rPr>
              <a:pPr/>
              <a:t>‹#›</a:t>
            </a:fld>
            <a:endParaRPr lang="en-US" dirty="0">
              <a:solidFill>
                <a:srgbClr val="2B407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571" y="6184254"/>
            <a:ext cx="1600200" cy="5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075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713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27619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3525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09578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706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58242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8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B4071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B4071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gradFill flip="none" rotWithShape="1">
            <a:gsLst>
              <a:gs pos="0">
                <a:srgbClr val="D9D5A5"/>
              </a:gs>
              <a:gs pos="0">
                <a:srgbClr val="D8D4A5"/>
              </a:gs>
              <a:gs pos="0">
                <a:srgbClr val="D7D3A4"/>
              </a:gs>
              <a:gs pos="0">
                <a:srgbClr val="D5D1A2"/>
              </a:gs>
              <a:gs pos="0">
                <a:srgbClr val="B8B58C"/>
              </a:gs>
              <a:gs pos="0">
                <a:schemeClr val="accent1">
                  <a:shade val="30000"/>
                  <a:satMod val="115000"/>
                </a:schemeClr>
              </a:gs>
              <a:gs pos="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 smtClean="0"/>
              <a:t>Click to Edit Secondary Page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text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423052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>
                <a:solidFill>
                  <a:srgbClr val="2B4071"/>
                </a:solidFill>
              </a:rPr>
              <a:t>Presentation Title</a:t>
            </a:r>
            <a:endParaRPr lang="en-US" dirty="0">
              <a:solidFill>
                <a:srgbClr val="2B407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629683-7727-4328-886D-41D65BCEA04A}" type="slidenum">
              <a:rPr lang="en-US" smtClean="0">
                <a:solidFill>
                  <a:srgbClr val="2B4071"/>
                </a:solidFill>
              </a:rPr>
              <a:pPr/>
              <a:t>‹#›</a:t>
            </a:fld>
            <a:endParaRPr lang="en-US">
              <a:solidFill>
                <a:srgbClr val="2B407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15" y="6264330"/>
            <a:ext cx="1600200" cy="57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30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 baseline="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3" descr="footer_graphic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35600"/>
            <a:ext cx="91440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6017270"/>
            <a:ext cx="2362200" cy="8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5973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en.wikipedia.org/wiki/File:Decreased_Brain_Volume_from_Lead_Exposur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mass.pbslearningmedia.org/resource/nvpw-sci-leadexposure/wgbh-nova-poisoned-water-the-health-impacts-of-lead-exposure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/imgres?imgurl=http://i1.cpcache.com/product/648689125/periodic_table_lead_tile_coaster.jpg&amp;imgrefurl=http://forum.qnap.com/viewtopic.php?t=96041&amp;docid=piN-A0GbDYOVOM&amp;tbnid=UWFQC_8WxjQ5SM:&amp;w=480&amp;h=480&amp;ved=0CAIQxiBqFQoTCI-Y0eygi8kCFcg9PgodfIwK4Q&amp;iact=c&amp;ictx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vimeo.com/11560809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NqC48Sji8kCFUo9PgodoScJLA&amp;url=http://www.sheknows.com/parenting/articles/817332/5-Things-moms-need-to-know-about-crawlers&amp;psig=AFQjCNGlIomxpy9mOVxtydDtyVEJRBoJLg&amp;ust=144743119739725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1199704"/>
          </a:xfrm>
        </p:spPr>
        <p:txBody>
          <a:bodyPr>
            <a:noAutofit/>
          </a:bodyPr>
          <a:lstStyle/>
          <a:p>
            <a:pPr algn="ctr"/>
            <a:r>
              <a:rPr lang="it-IT" sz="54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Childhood Lead Poisoning in NH</a:t>
            </a:r>
            <a:r>
              <a:rPr lang="it-IT" sz="60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:</a:t>
            </a:r>
          </a:p>
          <a:p>
            <a:pPr algn="ctr"/>
            <a:r>
              <a:rPr lang="it-IT" sz="60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What Health Officers </a:t>
            </a:r>
          </a:p>
          <a:p>
            <a:pPr algn="ctr"/>
            <a:r>
              <a:rPr lang="it-IT" sz="60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Need to Know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October 30, 2019 </a:t>
            </a:r>
            <a:r>
              <a:rPr lang="it-IT" sz="60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 </a:t>
            </a:r>
            <a:endParaRPr lang="it-IT" sz="6000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08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8104"/>
            <a:ext cx="8534400" cy="1588476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How Much </a:t>
            </a:r>
            <a:r>
              <a:rPr lang="en-US" sz="480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L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ead </a:t>
            </a:r>
            <a:r>
              <a:rPr lang="en-US" sz="480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D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oes </a:t>
            </a:r>
            <a:r>
              <a:rPr lang="en-US" sz="480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I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t </a:t>
            </a:r>
            <a:r>
              <a:rPr lang="en-US" sz="480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T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ake </a:t>
            </a:r>
            <a:r>
              <a:rPr lang="en-US" sz="480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T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o </a:t>
            </a:r>
            <a:r>
              <a:rPr lang="en-US" sz="480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P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oison </a:t>
            </a:r>
            <a:r>
              <a:rPr lang="en-US" sz="480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A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C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hild?</a:t>
            </a:r>
            <a:endParaRPr lang="en-US" sz="4800" dirty="0">
              <a:solidFill>
                <a:schemeClr val="tx1"/>
              </a:solidFill>
              <a:effectLst/>
              <a:latin typeface="Perpetua" panose="02020502060401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440292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68658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erpetua" panose="02020502060401020303" pitchFamily="18" charset="0"/>
                <a:cs typeface="Arial" panose="020B0604020202020204" pitchFamily="34" charset="0"/>
              </a:rPr>
              <a:t>Demonstration</a:t>
            </a:r>
            <a:endParaRPr lang="en-US" sz="2800" dirty="0">
              <a:latin typeface="Perpetua" panose="02020502060401020303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2" descr="Image result for poison symb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29552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336" y="4293364"/>
            <a:ext cx="8991600" cy="203123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Lead’s exposures negative impact on a child’s developing brain is </a:t>
            </a:r>
            <a:r>
              <a:rPr lang="en-US" sz="3600" b="1" u="sng" dirty="0" smtClean="0">
                <a:solidFill>
                  <a:schemeClr val="bg2">
                    <a:lumMod val="90000"/>
                  </a:schemeClr>
                </a:solidFill>
                <a:effectLst/>
                <a:latin typeface="Perpetua" panose="02020502060401020303" pitchFamily="18" charset="0"/>
              </a:rPr>
              <a:t>irreversible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.</a:t>
            </a:r>
            <a:r>
              <a:rPr lang="en-US" sz="3600" b="1" dirty="0" smtClean="0">
                <a:solidFill>
                  <a:schemeClr val="tx1"/>
                </a:solidFill>
                <a:latin typeface="Perpetua" panose="02020502060401020303" pitchFamily="18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Perpetua" panose="02020502060401020303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Perpetua" panose="02020502060401020303" pitchFamily="18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Perpetua" panose="02020502060401020303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Perpetua" panose="02020502060401020303" pitchFamily="18" charset="0"/>
              </a:rPr>
              <a:t>              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There is no cure.  There is no treatment.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91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0" y="-152400"/>
            <a:ext cx="9282890" cy="757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129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465" y="0"/>
            <a:ext cx="9165465" cy="68580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xmlns="" val="199051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41256"/>
            <a:ext cx="9144000" cy="76328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i="1" dirty="0" smtClean="0">
                <a:solidFill>
                  <a:schemeClr val="bg1"/>
                </a:solidFill>
                <a:latin typeface="Perpetua" panose="02020502060401020303" pitchFamily="18" charset="0"/>
              </a:rPr>
              <a:t>Source:  Dr. Kim Cecil 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Perpetua" panose="02020502060401020303" pitchFamily="18" charset="0"/>
              </a:rPr>
              <a:t>Cincinnati Lead Study</a:t>
            </a:r>
            <a:endParaRPr lang="en-US" sz="2000" i="1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Eight MRI views of a brain in black and white, with yellow, orange, and red areas overlaid in spots mainly toward the front.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62201" y="117795"/>
            <a:ext cx="4648200" cy="69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752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Male Child</a:t>
            </a:r>
          </a:p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EBBL 13.8 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88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608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048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Perpetua" panose="02020502060401020303" pitchFamily="18" charset="0"/>
              </a:rPr>
              <a:t>Lead Exposure’s Negative Impact On Specific Abilities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86508" y="1355091"/>
            <a:ext cx="8153400" cy="57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96875" indent="-396875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lvl="1" indent="0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latin typeface="Perpetua" panose="02020502060401020303" pitchFamily="18" charset="0"/>
              </a:rPr>
              <a:t>Lower IQ -  </a:t>
            </a:r>
            <a:r>
              <a:rPr lang="en-US" dirty="0">
                <a:latin typeface="Perpetua" panose="02020502060401020303" pitchFamily="18" charset="0"/>
              </a:rPr>
              <a:t>Lower or failing test </a:t>
            </a:r>
            <a:r>
              <a:rPr lang="en-US" dirty="0" smtClean="0">
                <a:latin typeface="Perpetua" panose="02020502060401020303" pitchFamily="18" charset="0"/>
              </a:rPr>
              <a:t>scores </a:t>
            </a:r>
          </a:p>
          <a:p>
            <a:pPr marL="0" indent="0">
              <a:buNone/>
            </a:pPr>
            <a:r>
              <a:rPr lang="en-US" dirty="0" smtClean="0">
                <a:latin typeface="Perpetua" panose="02020502060401020303" pitchFamily="18" charset="0"/>
              </a:rPr>
              <a:t> </a:t>
            </a:r>
          </a:p>
          <a:p>
            <a:r>
              <a:rPr lang="en-US" dirty="0" smtClean="0">
                <a:latin typeface="Perpetua" panose="02020502060401020303" pitchFamily="18" charset="0"/>
              </a:rPr>
              <a:t>Poor </a:t>
            </a:r>
            <a:r>
              <a:rPr lang="en-US" dirty="0">
                <a:latin typeface="Perpetua" panose="02020502060401020303" pitchFamily="18" charset="0"/>
              </a:rPr>
              <a:t>school performance and </a:t>
            </a:r>
            <a:r>
              <a:rPr lang="en-US" dirty="0" smtClean="0">
                <a:latin typeface="Perpetua" panose="02020502060401020303" pitchFamily="18" charset="0"/>
              </a:rPr>
              <a:t>achievement</a:t>
            </a:r>
          </a:p>
          <a:p>
            <a:pPr marL="0" indent="0">
              <a:buNone/>
            </a:pPr>
            <a:r>
              <a:rPr lang="en-US" dirty="0" smtClean="0">
                <a:latin typeface="Perpetua" panose="02020502060401020303" pitchFamily="18" charset="0"/>
              </a:rPr>
              <a:t>  </a:t>
            </a:r>
            <a:endParaRPr lang="en-US" dirty="0">
              <a:latin typeface="Perpetua" panose="02020502060401020303" pitchFamily="18" charset="0"/>
            </a:endParaRPr>
          </a:p>
          <a:p>
            <a:r>
              <a:rPr lang="en-US" dirty="0">
                <a:latin typeface="Perpetua" panose="02020502060401020303" pitchFamily="18" charset="0"/>
              </a:rPr>
              <a:t>Behavior </a:t>
            </a:r>
            <a:r>
              <a:rPr lang="en-US" dirty="0" smtClean="0">
                <a:latin typeface="Perpetua" panose="02020502060401020303" pitchFamily="18" charset="0"/>
              </a:rPr>
              <a:t>problems </a:t>
            </a:r>
          </a:p>
          <a:p>
            <a:pPr marL="0" indent="0">
              <a:buNone/>
            </a:pPr>
            <a:endParaRPr lang="en-US" dirty="0" smtClean="0">
              <a:latin typeface="Perpetua" panose="02020502060401020303" pitchFamily="18" charset="0"/>
            </a:endParaRPr>
          </a:p>
          <a:p>
            <a:r>
              <a:rPr lang="en-US" dirty="0">
                <a:latin typeface="Perpetua" panose="02020502060401020303" pitchFamily="18" charset="0"/>
              </a:rPr>
              <a:t>These effect persist, from childhood through </a:t>
            </a:r>
            <a:r>
              <a:rPr lang="en-US" dirty="0" smtClean="0">
                <a:latin typeface="Perpetua" panose="02020502060401020303" pitchFamily="18" charset="0"/>
              </a:rPr>
              <a:t>adulthood </a:t>
            </a:r>
            <a:endParaRPr lang="en-US" dirty="0">
              <a:latin typeface="Perpetua" panose="02020502060401020303" pitchFamily="18" charset="0"/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6710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64459"/>
            <a:ext cx="8991600" cy="4876725"/>
          </a:xfrm>
          <a:prstGeom prst="rect">
            <a:avLst/>
          </a:prstGeom>
          <a:ln w="1905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-2031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NH Legislative Updates:  Childhood Lead Poisoning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696" y="5441184"/>
            <a:ext cx="785460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Senate Bill SB247 </a:t>
            </a:r>
          </a:p>
          <a:p>
            <a:pPr algn="ctr"/>
            <a:r>
              <a:rPr lang="en-US" sz="2400" dirty="0" smtClean="0">
                <a:latin typeface="Perpetua" panose="02020502060401020303" pitchFamily="18" charset="0"/>
              </a:rPr>
              <a:t>Signed into law by Gov. Sununu on February 8, 2018</a:t>
            </a:r>
          </a:p>
          <a:p>
            <a:pPr algn="ctr"/>
            <a:r>
              <a:rPr lang="en-US" sz="2400" dirty="0" smtClean="0">
                <a:latin typeface="Perpetua" panose="02020502060401020303" pitchFamily="18" charset="0"/>
              </a:rPr>
              <a:t>Universal BLL Testing of NH Children  – </a:t>
            </a:r>
            <a:r>
              <a:rPr lang="en-US" sz="2400" b="1" i="1" dirty="0" smtClean="0">
                <a:latin typeface="Perpetua" panose="02020502060401020303" pitchFamily="18" charset="0"/>
              </a:rPr>
              <a:t>effective</a:t>
            </a:r>
            <a:r>
              <a:rPr lang="en-US" sz="2400" dirty="0" smtClean="0">
                <a:latin typeface="Perpetua" panose="02020502060401020303" pitchFamily="18" charset="0"/>
              </a:rPr>
              <a:t> April 9, 2018</a:t>
            </a:r>
            <a:endParaRPr lang="en-US" sz="24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99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0"/>
            <a:ext cx="5408023" cy="6882938"/>
          </a:xfrm>
          <a:prstGeom prst="rect">
            <a:avLst/>
          </a:prstGeom>
          <a:ln w="38100" cap="sq">
            <a:solidFill>
              <a:schemeClr val="accent6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2823493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066800"/>
          </a:xfrm>
          <a:solidFill>
            <a:srgbClr val="FEF8B0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Regional Lead Exposure Data</a:t>
            </a:r>
            <a:endParaRPr lang="en-US" sz="4000" b="1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381000" y="1524000"/>
            <a:ext cx="4267200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96875" indent="-396875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400" dirty="0" smtClean="0">
                <a:latin typeface="Perpetua" panose="02020502060401020303" pitchFamily="18" charset="0"/>
              </a:rPr>
              <a:t>Testing </a:t>
            </a:r>
            <a:r>
              <a:rPr lang="en-US" sz="3400" dirty="0">
                <a:latin typeface="Perpetua" panose="02020502060401020303" pitchFamily="18" charset="0"/>
              </a:rPr>
              <a:t>rates for the entire </a:t>
            </a:r>
            <a:r>
              <a:rPr lang="en-US" sz="3400" dirty="0" smtClean="0">
                <a:latin typeface="Perpetua" panose="02020502060401020303" pitchFamily="18" charset="0"/>
              </a:rPr>
              <a:t>region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400" dirty="0" smtClean="0">
              <a:latin typeface="Perpetua" panose="02020502060401020303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400" dirty="0" smtClean="0">
                <a:latin typeface="Perpetua" panose="02020502060401020303" pitchFamily="18" charset="0"/>
              </a:rPr>
              <a:t> </a:t>
            </a:r>
            <a:r>
              <a:rPr lang="en-US" sz="3400" dirty="0">
                <a:latin typeface="Perpetua" panose="02020502060401020303" pitchFamily="18" charset="0"/>
              </a:rPr>
              <a:t>Breakdown of 1 year olds and 2 year </a:t>
            </a:r>
            <a:r>
              <a:rPr lang="en-US" sz="3400" dirty="0" smtClean="0">
                <a:latin typeface="Perpetua" panose="02020502060401020303" pitchFamily="18" charset="0"/>
              </a:rPr>
              <a:t>olds</a:t>
            </a:r>
          </a:p>
          <a:p>
            <a:pPr>
              <a:lnSpc>
                <a:spcPct val="100000"/>
              </a:lnSpc>
            </a:pPr>
            <a:endParaRPr lang="en-US" sz="3400" dirty="0" smtClean="0">
              <a:latin typeface="Perpetua" panose="02020502060401020303" pitchFamily="18" charset="0"/>
            </a:endParaRPr>
          </a:p>
          <a:p>
            <a:pPr>
              <a:lnSpc>
                <a:spcPct val="100000"/>
              </a:lnSpc>
            </a:pPr>
            <a:endParaRPr lang="en-US" sz="3400" dirty="0" smtClean="0">
              <a:latin typeface="Perpetua" panose="02020502060401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3623" y="1447801"/>
            <a:ext cx="4191000" cy="5334000"/>
          </a:xfrm>
          <a:prstGeom prst="rect">
            <a:avLst/>
          </a:prstGeom>
          <a:ln w="38100" cap="sq">
            <a:solidFill>
              <a:schemeClr val="accent6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1875352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610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rgbClr val="2B4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Beverly Drouin</a:t>
            </a:r>
          </a:p>
          <a:p>
            <a:pPr lvl="0"/>
            <a:r>
              <a:rPr lang="en-US" sz="4000" dirty="0">
                <a:solidFill>
                  <a:srgbClr val="2B4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2B4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Administrator</a:t>
            </a:r>
          </a:p>
          <a:p>
            <a:pPr lvl="0"/>
            <a:endParaRPr lang="en-US" sz="4000" dirty="0">
              <a:solidFill>
                <a:srgbClr val="2B40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solidFill>
                  <a:srgbClr val="2B4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Gail Gettens, MS, ECMP</a:t>
            </a:r>
            <a:endParaRPr lang="en-US" sz="4000" dirty="0">
              <a:solidFill>
                <a:srgbClr val="2B40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srgbClr val="2B4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rgbClr val="2B4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Promotion Advisor and</a:t>
            </a:r>
          </a:p>
          <a:p>
            <a:pPr lvl="0"/>
            <a:r>
              <a:rPr lang="en-US" sz="3200" dirty="0" smtClean="0">
                <a:solidFill>
                  <a:srgbClr val="2B4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Child Development Specialist </a:t>
            </a:r>
          </a:p>
          <a:p>
            <a:pPr lvl="0"/>
            <a:endParaRPr lang="en-US" sz="3200" dirty="0">
              <a:solidFill>
                <a:srgbClr val="2B40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solidFill>
                  <a:srgbClr val="2B4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Division of Public Health Services</a:t>
            </a:r>
          </a:p>
          <a:p>
            <a:pPr lvl="0"/>
            <a:r>
              <a:rPr lang="en-US" sz="2800" dirty="0" smtClean="0">
                <a:solidFill>
                  <a:srgbClr val="2B4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</a:t>
            </a:r>
            <a:r>
              <a:rPr lang="en-US" sz="2800" dirty="0">
                <a:solidFill>
                  <a:srgbClr val="2B4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Homes and Lead Poisoning </a:t>
            </a:r>
            <a:r>
              <a:rPr lang="en-US" sz="2800" dirty="0" smtClean="0">
                <a:solidFill>
                  <a:srgbClr val="2B4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</a:t>
            </a:r>
            <a:r>
              <a:rPr lang="en-US" sz="2800" dirty="0">
                <a:solidFill>
                  <a:srgbClr val="2B4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228600" y="2156437"/>
            <a:ext cx="3581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96875" indent="-396875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400" dirty="0" smtClean="0">
                <a:latin typeface="Perpetua" panose="02020502060401020303" pitchFamily="18" charset="0"/>
              </a:rPr>
              <a:t>Town level numbers</a:t>
            </a:r>
          </a:p>
          <a:p>
            <a:pPr lvl="1">
              <a:lnSpc>
                <a:spcPct val="100000"/>
              </a:lnSpc>
            </a:pPr>
            <a:r>
              <a:rPr lang="en-US" sz="3000" dirty="0" smtClean="0">
                <a:latin typeface="Perpetua" panose="02020502060401020303" pitchFamily="18" charset="0"/>
              </a:rPr>
              <a:t>Lead testing rates</a:t>
            </a:r>
          </a:p>
          <a:p>
            <a:pPr lvl="1">
              <a:lnSpc>
                <a:spcPct val="100000"/>
              </a:lnSpc>
            </a:pPr>
            <a:r>
              <a:rPr lang="en-US" sz="3000" dirty="0" smtClean="0">
                <a:latin typeface="Perpetua" panose="02020502060401020303" pitchFamily="18" charset="0"/>
              </a:rPr>
              <a:t>Lead exposures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/>
          <a:srcRect l="524" r="625"/>
          <a:stretch/>
        </p:blipFill>
        <p:spPr>
          <a:xfrm>
            <a:off x="3962400" y="119062"/>
            <a:ext cx="5029200" cy="6690853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75061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524" r="625"/>
          <a:stretch/>
        </p:blipFill>
        <p:spPr>
          <a:xfrm>
            <a:off x="3962400" y="119062"/>
            <a:ext cx="5029200" cy="6690853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61420"/>
            <a:ext cx="8991600" cy="221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316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228600" y="2156437"/>
            <a:ext cx="3581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96875" indent="-396875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400" dirty="0" smtClean="0">
                <a:latin typeface="Perpetua" panose="02020502060401020303" pitchFamily="18" charset="0"/>
              </a:rPr>
              <a:t>Town level numbers</a:t>
            </a:r>
          </a:p>
          <a:p>
            <a:pPr lvl="1">
              <a:lnSpc>
                <a:spcPct val="100000"/>
              </a:lnSpc>
            </a:pPr>
            <a:r>
              <a:rPr lang="en-US" sz="3000" dirty="0" smtClean="0">
                <a:latin typeface="Perpetua" panose="02020502060401020303" pitchFamily="18" charset="0"/>
              </a:rPr>
              <a:t>Housing risk factors</a:t>
            </a:r>
          </a:p>
          <a:p>
            <a:pPr lvl="1">
              <a:lnSpc>
                <a:spcPct val="100000"/>
              </a:lnSpc>
            </a:pPr>
            <a:r>
              <a:rPr lang="en-US" sz="3000" dirty="0" smtClean="0">
                <a:latin typeface="Perpetua" panose="02020502060401020303" pitchFamily="18" charset="0"/>
              </a:rPr>
              <a:t>Socioeconomic risk factors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/>
          <a:srcRect r="951"/>
          <a:stretch/>
        </p:blipFill>
        <p:spPr>
          <a:xfrm>
            <a:off x="4109574" y="133809"/>
            <a:ext cx="5010613" cy="6690853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36056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r="951"/>
          <a:stretch/>
        </p:blipFill>
        <p:spPr>
          <a:xfrm>
            <a:off x="4109574" y="133809"/>
            <a:ext cx="5010613" cy="6690853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991214"/>
            <a:ext cx="9043988" cy="208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037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8622" y="61522"/>
            <a:ext cx="5029200" cy="6698012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13273" y="585139"/>
            <a:ext cx="3581400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96875" indent="-396875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400" dirty="0" smtClean="0">
                <a:latin typeface="Perpetua" panose="02020502060401020303" pitchFamily="18" charset="0"/>
              </a:rPr>
              <a:t>Time trend of lead exposure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400" dirty="0" smtClean="0">
              <a:latin typeface="Perpetua" panose="02020502060401020303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400" dirty="0" smtClean="0">
                <a:latin typeface="Perpetua" panose="02020502060401020303" pitchFamily="18" charset="0"/>
              </a:rPr>
              <a:t>Map of lead exposure by town</a:t>
            </a:r>
            <a:endParaRPr lang="en-US" sz="3000" dirty="0" smtClean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978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r="932"/>
          <a:stretch/>
        </p:blipFill>
        <p:spPr>
          <a:xfrm>
            <a:off x="1143000" y="577921"/>
            <a:ext cx="7086600" cy="4743450"/>
          </a:xfrm>
          <a:prstGeom prst="rect">
            <a:avLst/>
          </a:prstGeom>
        </p:spPr>
      </p:pic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02524" y="37531"/>
            <a:ext cx="8534400" cy="6331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500"/>
              </a:spcBef>
            </a:pPr>
            <a:r>
              <a:rPr lang="en-US" altLang="en-US" sz="3500" b="1" dirty="0" smtClean="0">
                <a:solidFill>
                  <a:schemeClr val="bg1"/>
                </a:solidFill>
              </a:rPr>
              <a:t>Winnipesauke Region Public Health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276" y="5308671"/>
            <a:ext cx="9222476" cy="175432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5 yr. average –  305 </a:t>
            </a:r>
            <a:r>
              <a:rPr lang="en-US" b="1" i="1" u="sng" dirty="0" smtClean="0">
                <a:solidFill>
                  <a:srgbClr val="A50021"/>
                </a:solidFill>
              </a:rPr>
              <a:t>new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children annually with BLL 5 </a:t>
            </a:r>
            <a:r>
              <a:rPr lang="en-US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µ</a:t>
            </a:r>
            <a:r>
              <a:rPr lang="en-US" b="1" dirty="0" smtClean="0">
                <a:solidFill>
                  <a:srgbClr val="002060"/>
                </a:solidFill>
              </a:rPr>
              <a:t>g/</a:t>
            </a:r>
            <a:r>
              <a:rPr lang="en-US" b="1" dirty="0" err="1" smtClean="0">
                <a:solidFill>
                  <a:srgbClr val="002060"/>
                </a:solidFill>
              </a:rPr>
              <a:t>dL</a:t>
            </a:r>
            <a:r>
              <a:rPr lang="en-US" b="1" dirty="0" smtClean="0">
                <a:solidFill>
                  <a:srgbClr val="002060"/>
                </a:solidFill>
              </a:rPr>
              <a:t> or higher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61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u="sng" dirty="0" smtClean="0">
                <a:solidFill>
                  <a:srgbClr val="A50021"/>
                </a:solidFill>
              </a:rPr>
              <a:t>new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children with EBLL’s  – 2014 – 2018   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i="1" u="sng" dirty="0" smtClean="0">
                <a:solidFill>
                  <a:srgbClr val="002060"/>
                </a:solidFill>
              </a:rPr>
              <a:t>Under reported </a:t>
            </a:r>
            <a:r>
              <a:rPr lang="en-US" sz="1600" b="1" dirty="0" smtClean="0">
                <a:solidFill>
                  <a:srgbClr val="002060"/>
                </a:solidFill>
              </a:rPr>
              <a:t>–   very low testing rates in many communities in Winnipesauke PHN</a:t>
            </a: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5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133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Thank You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007417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52" t="-2739" r="44326" b="2739"/>
          <a:stretch/>
        </p:blipFill>
        <p:spPr>
          <a:xfrm>
            <a:off x="-1" y="0"/>
            <a:ext cx="9144000" cy="2837794"/>
          </a:xfrm>
          <a:prstGeom prst="rect">
            <a:avLst/>
          </a:pr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Rectangle 4"/>
          <p:cNvSpPr/>
          <p:nvPr/>
        </p:nvSpPr>
        <p:spPr>
          <a:xfrm>
            <a:off x="304800" y="2971800"/>
            <a:ext cx="8534399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erpetua" panose="02020502060401020303" pitchFamily="18" charset="0"/>
              </a:rPr>
              <a:t>New Hampshire </a:t>
            </a:r>
            <a:r>
              <a:rPr lang="en-US" sz="2400" b="1" dirty="0">
                <a:latin typeface="Perpetua" panose="02020502060401020303" pitchFamily="18" charset="0"/>
              </a:rPr>
              <a:t>2012 – </a:t>
            </a:r>
            <a:r>
              <a:rPr lang="en-US" sz="2400" b="1" dirty="0" smtClean="0">
                <a:latin typeface="Perpetua" panose="02020502060401020303" pitchFamily="18" charset="0"/>
              </a:rPr>
              <a:t>2017 </a:t>
            </a:r>
            <a:endParaRPr lang="en-US" sz="3600" b="1" dirty="0">
              <a:latin typeface="Perpetua" panose="02020502060401020303" pitchFamily="18" charset="0"/>
            </a:endParaRPr>
          </a:p>
          <a:p>
            <a:pPr algn="ctr"/>
            <a:endParaRPr lang="en-US" b="1" dirty="0">
              <a:latin typeface="Perpetua" panose="02020502060401020303" pitchFamily="18" charset="0"/>
            </a:endParaRPr>
          </a:p>
          <a:p>
            <a:pPr algn="ctr"/>
            <a:r>
              <a:rPr lang="en-US" sz="2800" b="1" dirty="0">
                <a:latin typeface="Perpetua" panose="02020502060401020303" pitchFamily="18" charset="0"/>
              </a:rPr>
              <a:t>Average of </a:t>
            </a:r>
            <a:r>
              <a:rPr lang="en-US" sz="3200" b="1" i="1" u="sng" dirty="0">
                <a:solidFill>
                  <a:schemeClr val="bg2">
                    <a:lumMod val="90000"/>
                  </a:schemeClr>
                </a:solidFill>
                <a:latin typeface="Perpetua" panose="02020502060401020303" pitchFamily="18" charset="0"/>
              </a:rPr>
              <a:t>over </a:t>
            </a:r>
            <a:r>
              <a:rPr lang="en-US" sz="3200" b="1" i="1" u="sng" dirty="0" smtClean="0">
                <a:solidFill>
                  <a:schemeClr val="bg2">
                    <a:lumMod val="90000"/>
                  </a:schemeClr>
                </a:solidFill>
                <a:latin typeface="Perpetua" panose="02020502060401020303" pitchFamily="18" charset="0"/>
              </a:rPr>
              <a:t>800 </a:t>
            </a:r>
            <a:r>
              <a:rPr lang="en-US" sz="3200" b="1" i="1" u="sng" dirty="0">
                <a:solidFill>
                  <a:schemeClr val="bg2">
                    <a:lumMod val="90000"/>
                  </a:schemeClr>
                </a:solidFill>
                <a:latin typeface="Perpetua" panose="02020502060401020303" pitchFamily="18" charset="0"/>
              </a:rPr>
              <a:t>children </a:t>
            </a:r>
            <a:r>
              <a:rPr lang="en-US" sz="2800" b="1" dirty="0" smtClean="0">
                <a:latin typeface="Perpetua" panose="02020502060401020303" pitchFamily="18" charset="0"/>
              </a:rPr>
              <a:t>annually with an elevated blood </a:t>
            </a:r>
            <a:r>
              <a:rPr lang="en-US" sz="2800" b="1" smtClean="0">
                <a:latin typeface="Perpetua" panose="02020502060401020303" pitchFamily="18" charset="0"/>
              </a:rPr>
              <a:t>lead levels (EBLL) </a:t>
            </a:r>
            <a:r>
              <a:rPr lang="en-US" sz="2800" b="1" dirty="0">
                <a:latin typeface="Perpetua" panose="02020502060401020303" pitchFamily="18" charset="0"/>
              </a:rPr>
              <a:t>greater than 5 </a:t>
            </a:r>
            <a:r>
              <a:rPr lang="en-US" sz="2800" b="1" dirty="0" smtClean="0">
                <a:latin typeface="Perpetua" panose="02020502060401020303" pitchFamily="18" charset="0"/>
              </a:rPr>
              <a:t>µg/dL.</a:t>
            </a:r>
            <a:endParaRPr lang="en-US" sz="1400" b="1" dirty="0">
              <a:latin typeface="Perpetua" panose="02020502060401020303" pitchFamily="18" charset="0"/>
            </a:endParaRPr>
          </a:p>
          <a:p>
            <a:pPr algn="ctr"/>
            <a:endParaRPr lang="en-US" sz="1200" b="1" dirty="0">
              <a:latin typeface="Perpetua" panose="02020502060401020303" pitchFamily="18" charset="0"/>
            </a:endParaRPr>
          </a:p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  <a:latin typeface="Perpetua" panose="02020502060401020303" pitchFamily="18" charset="0"/>
              </a:rPr>
              <a:t>Fewer than 17%</a:t>
            </a:r>
            <a:r>
              <a:rPr lang="en-US" sz="3200" b="1" dirty="0">
                <a:solidFill>
                  <a:schemeClr val="bg2">
                    <a:lumMod val="90000"/>
                  </a:schemeClr>
                </a:solidFill>
                <a:latin typeface="Perpetua" panose="02020502060401020303" pitchFamily="18" charset="0"/>
              </a:rPr>
              <a:t> </a:t>
            </a:r>
            <a:r>
              <a:rPr lang="en-US" sz="2800" b="1" dirty="0" smtClean="0">
                <a:latin typeface="Perpetua" panose="02020502060401020303" pitchFamily="18" charset="0"/>
              </a:rPr>
              <a:t>of </a:t>
            </a:r>
            <a:r>
              <a:rPr lang="en-US" sz="2800" b="1" dirty="0">
                <a:latin typeface="Perpetua" panose="02020502060401020303" pitchFamily="18" charset="0"/>
              </a:rPr>
              <a:t>children under 6 years</a:t>
            </a:r>
          </a:p>
          <a:p>
            <a:pPr algn="ctr"/>
            <a:r>
              <a:rPr lang="en-US" sz="2800" b="1" dirty="0">
                <a:latin typeface="Perpetua" panose="02020502060401020303" pitchFamily="18" charset="0"/>
              </a:rPr>
              <a:t>i</a:t>
            </a:r>
            <a:r>
              <a:rPr lang="en-US" sz="2800" b="1" dirty="0" smtClean="0">
                <a:latin typeface="Perpetua" panose="02020502060401020303" pitchFamily="18" charset="0"/>
              </a:rPr>
              <a:t>n NH have had a blood lead level </a:t>
            </a:r>
            <a:r>
              <a:rPr lang="en-US" sz="2800" b="1" dirty="0">
                <a:latin typeface="Perpetua" panose="02020502060401020303" pitchFamily="18" charset="0"/>
              </a:rPr>
              <a:t>test. </a:t>
            </a:r>
            <a:endParaRPr lang="en-US" sz="2800" b="1" dirty="0" smtClean="0">
              <a:latin typeface="Perpetua" panose="02020502060401020303" pitchFamily="18" charset="0"/>
            </a:endParaRPr>
          </a:p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3262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images of flint michigan water tower"/>
          <p:cNvSpPr>
            <a:spLocks noChangeAspect="1" noChangeArrowheads="1"/>
          </p:cNvSpPr>
          <p:nvPr/>
        </p:nvSpPr>
        <p:spPr bwMode="auto">
          <a:xfrm>
            <a:off x="63500" y="-830263"/>
            <a:ext cx="23622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Image result for images of flint michigan water t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 result for images of flint michigan water t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875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images of flint mi watner t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2630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3439317"/>
            <a:ext cx="3200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</a:rPr>
              <a:t>508</a:t>
            </a:r>
            <a:endParaRPr lang="en-US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63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Image result for pb lead on periodic table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image of lead pb on periodic table"/>
          <p:cNvSpPr>
            <a:spLocks noChangeAspect="1" noChangeArrowheads="1"/>
          </p:cNvSpPr>
          <p:nvPr/>
        </p:nvSpPr>
        <p:spPr bwMode="auto">
          <a:xfrm>
            <a:off x="155575" y="-541338"/>
            <a:ext cx="17049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4938"/>
            <a:ext cx="2141538" cy="2141538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371658"/>
            <a:ext cx="7896225" cy="4470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137" y="33150"/>
            <a:ext cx="4648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erpetua" panose="02020502060401020303" pitchFamily="18" charset="0"/>
              </a:rPr>
              <a:t>What is Lead?</a:t>
            </a:r>
          </a:p>
          <a:p>
            <a:endParaRPr lang="en-US" dirty="0">
              <a:latin typeface="Perpetua" panose="02020502060401020303" pitchFamily="18" charset="0"/>
            </a:endParaRPr>
          </a:p>
          <a:p>
            <a:r>
              <a:rPr lang="en-US" sz="3600" dirty="0" smtClean="0">
                <a:latin typeface="Perpetua" panose="02020502060401020303" pitchFamily="18" charset="0"/>
              </a:rPr>
              <a:t>What is its source?</a:t>
            </a:r>
          </a:p>
          <a:p>
            <a:endParaRPr lang="en-US" sz="1600" dirty="0">
              <a:latin typeface="Perpetua" panose="02020502060401020303" pitchFamily="18" charset="0"/>
            </a:endParaRPr>
          </a:p>
          <a:p>
            <a:r>
              <a:rPr lang="en-US" sz="3600" dirty="0" smtClean="0">
                <a:latin typeface="Perpetua" panose="02020502060401020303" pitchFamily="18" charset="0"/>
              </a:rPr>
              <a:t>How is it used?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19800" y="2244846"/>
            <a:ext cx="2057400" cy="2639516"/>
          </a:xfrm>
          <a:prstGeom prst="straightConnector1">
            <a:avLst/>
          </a:prstGeom>
          <a:ln w="635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20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3600" y="3505200"/>
            <a:ext cx="4470400" cy="3352800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5200"/>
            <a:ext cx="4470400" cy="3352800"/>
          </a:xfrm>
          <a:prstGeom prst="rect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495800" y="19196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Perpetua" panose="02020502060401020303" pitchFamily="18" charset="0"/>
              </a:rPr>
              <a:t>In NH children are almost always poisoned by dust from deteriorating or disturbed old lead paint.</a:t>
            </a:r>
            <a:endParaRPr lang="en-US" sz="2400" dirty="0">
              <a:latin typeface="Perpetua" panose="02020502060401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457200"/>
            <a:ext cx="40544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Perpetua" panose="02020502060401020303" pitchFamily="18" charset="0"/>
              </a:rPr>
              <a:t>How Are NH Children Being Poisoned?</a:t>
            </a:r>
            <a:endParaRPr lang="en-US" sz="32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4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0620" y="76200"/>
            <a:ext cx="81082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62% of New  Hampshire’s housing stock was built before lead in residential paint was banned.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674158"/>
            <a:ext cx="4157404" cy="312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57" r="7794" b="10551"/>
          <a:stretch/>
        </p:blipFill>
        <p:spPr>
          <a:xfrm>
            <a:off x="380429" y="2640069"/>
            <a:ext cx="3734371" cy="3182267"/>
          </a:xfrm>
          <a:prstGeom prst="rect">
            <a:avLst/>
          </a:prstGeom>
          <a:ln w="1905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80429" y="6019800"/>
            <a:ext cx="830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erpetua" panose="02020502060401020303" pitchFamily="18" charset="0"/>
              </a:rPr>
              <a:t>1 in 3 NH children with EBLL’s report renovations within past 6 months. </a:t>
            </a:r>
            <a:endParaRPr lang="en-US" sz="24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19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903" y="0"/>
            <a:ext cx="9172903" cy="4583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990600"/>
            <a:ext cx="3048000" cy="3364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83420"/>
            <a:ext cx="9144000" cy="227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82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305" y="152400"/>
            <a:ext cx="6235389" cy="609398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Perfect Storm </a:t>
            </a:r>
            <a:endParaRPr lang="en-US" sz="6600" dirty="0">
              <a:solidFill>
                <a:schemeClr val="tx1"/>
              </a:solidFill>
              <a:effectLst/>
              <a:latin typeface="Perpetua" panose="02020502060401020303" pitchFamily="18" charset="0"/>
            </a:endParaRPr>
          </a:p>
        </p:txBody>
      </p:sp>
      <p:pic>
        <p:nvPicPr>
          <p:cNvPr id="5124" name="Picture 4" descr="http://cdn.sheknows.com/articles/2010/08/crawling-baby-bo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9010" y="2001155"/>
            <a:ext cx="4460021" cy="2780379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094" y="1399378"/>
            <a:ext cx="2901339" cy="46166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erpetua" panose="02020502060401020303" pitchFamily="18" charset="0"/>
              </a:rPr>
              <a:t>No Brain-Blood Barrier</a:t>
            </a:r>
            <a:endParaRPr lang="en-US" sz="2400" dirty="0">
              <a:latin typeface="Perpetua" panose="020205020604010203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5010" y="5509549"/>
            <a:ext cx="6781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Perpetua" panose="02020502060401020303" pitchFamily="18" charset="0"/>
              </a:rPr>
              <a:t>Perfect Pediatric Poison</a:t>
            </a:r>
          </a:p>
          <a:p>
            <a:r>
              <a:rPr lang="en-US" sz="1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1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954586"/>
            <a:ext cx="8610599" cy="46166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erpetua" panose="02020502060401020303" pitchFamily="18" charset="0"/>
              </a:rPr>
              <a:t>Crawl on Floors and Pull to Standing  - Surfaces Where Lead Dust Collects</a:t>
            </a:r>
            <a:endParaRPr lang="en-US" sz="2400" dirty="0">
              <a:latin typeface="Perpetua" panose="02020502060401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3353" y="1399378"/>
            <a:ext cx="2208647" cy="46166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erpetua" panose="02020502060401020303" pitchFamily="18" charset="0"/>
              </a:rPr>
              <a:t>Developing Brain </a:t>
            </a:r>
            <a:endParaRPr lang="en-US" sz="2400" dirty="0">
              <a:latin typeface="Perpetua" panose="02020502060401020303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33975" y="6081049"/>
            <a:ext cx="708009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Perpetua" panose="02020502060401020303" pitchFamily="18" charset="0"/>
              </a:rPr>
              <a:t>Potent Neuro-Toxicant </a:t>
            </a:r>
            <a:endParaRPr lang="en-US" sz="3600" b="1" dirty="0">
              <a:latin typeface="Perpetua" panose="02020502060401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420" y="2509439"/>
            <a:ext cx="2017180" cy="46166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erpetua" panose="02020502060401020303" pitchFamily="18" charset="0"/>
              </a:rPr>
              <a:t>Sweet Tasting</a:t>
            </a:r>
            <a:endParaRPr lang="en-US" sz="2400" dirty="0">
              <a:latin typeface="Perpetua" panose="02020502060401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2482759"/>
            <a:ext cx="1856855" cy="46166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erpetua" panose="02020502060401020303" pitchFamily="18" charset="0"/>
              </a:rPr>
              <a:t>Trace Amounts</a:t>
            </a:r>
            <a:endParaRPr lang="en-US" sz="2400" dirty="0">
              <a:latin typeface="Perpetua" panose="02020502060401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8550" y="797601"/>
            <a:ext cx="5681450" cy="46166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</a:t>
            </a:r>
            <a:r>
              <a:rPr lang="en-US" sz="2400" dirty="0" smtClean="0">
                <a:latin typeface="Perpetua" panose="02020502060401020303" pitchFamily="18" charset="0"/>
              </a:rPr>
              <a:t>Don’t See Deficits and Impact Until Older</a:t>
            </a:r>
            <a:endParaRPr lang="en-US" sz="2400" dirty="0">
              <a:latin typeface="Perpetua" panose="02020502060401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550" y="3691703"/>
            <a:ext cx="1554480" cy="46166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erpetua" panose="02020502060401020303" pitchFamily="18" charset="0"/>
              </a:rPr>
              <a:t>Oral Stage </a:t>
            </a:r>
            <a:endParaRPr lang="en-US" sz="2400" dirty="0">
              <a:latin typeface="Perpetua" panose="02020502060401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3547347"/>
            <a:ext cx="1898661" cy="8309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erpetua" panose="02020502060401020303" pitchFamily="18" charset="0"/>
              </a:rPr>
              <a:t>No Immediate </a:t>
            </a:r>
          </a:p>
          <a:p>
            <a:pPr algn="ctr"/>
            <a:r>
              <a:rPr lang="en-US" sz="2400" dirty="0" smtClean="0">
                <a:latin typeface="Perpetua" panose="02020502060401020303" pitchFamily="18" charset="0"/>
              </a:rPr>
              <a:t> Symptoms</a:t>
            </a:r>
            <a:endParaRPr lang="en-US" sz="24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21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3" grpId="0" animBg="1"/>
      <p:bldP spid="6" grpId="0" animBg="1"/>
      <p:bldP spid="7" grpId="0" animBg="1"/>
      <p:bldP spid="8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rgbClr val="2B4071"/>
      </a:dk1>
      <a:lt1>
        <a:sysClr val="window" lastClr="FFFFFF"/>
      </a:lt1>
      <a:dk2>
        <a:srgbClr val="444D26"/>
      </a:dk2>
      <a:lt2>
        <a:srgbClr val="FEFAC9"/>
      </a:lt2>
      <a:accent1>
        <a:srgbClr val="FEFAC9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2B4071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0000000">
  <a:themeElements>
    <a:clrScheme name="">
      <a:dk1>
        <a:srgbClr val="DAAD0A"/>
      </a:dk1>
      <a:lt1>
        <a:srgbClr val="FFFFFF"/>
      </a:lt1>
      <a:dk2>
        <a:srgbClr val="000000"/>
      </a:dk2>
      <a:lt2>
        <a:srgbClr val="F5C821"/>
      </a:lt2>
      <a:accent1>
        <a:srgbClr val="9047A1"/>
      </a:accent1>
      <a:accent2>
        <a:srgbClr val="2F889D"/>
      </a:accent2>
      <a:accent3>
        <a:srgbClr val="AAAAAA"/>
      </a:accent3>
      <a:accent4>
        <a:srgbClr val="DADADA"/>
      </a:accent4>
      <a:accent5>
        <a:srgbClr val="C6B1CD"/>
      </a:accent5>
      <a:accent6>
        <a:srgbClr val="2A7B8E"/>
      </a:accent6>
      <a:hlink>
        <a:srgbClr val="F5C821"/>
      </a:hlink>
      <a:folHlink>
        <a:srgbClr val="14CE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>
    <a:extraClrScheme>
      <a:clrScheme name="Ppt0000000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000000 2">
        <a:dk1>
          <a:srgbClr val="DAAD0A"/>
        </a:dk1>
        <a:lt1>
          <a:srgbClr val="FFFFFF"/>
        </a:lt1>
        <a:dk2>
          <a:srgbClr val="000000"/>
        </a:dk2>
        <a:lt2>
          <a:srgbClr val="F5C821"/>
        </a:lt2>
        <a:accent1>
          <a:srgbClr val="9047A1"/>
        </a:accent1>
        <a:accent2>
          <a:srgbClr val="2F889D"/>
        </a:accent2>
        <a:accent3>
          <a:srgbClr val="AAAAAA"/>
        </a:accent3>
        <a:accent4>
          <a:srgbClr val="DADADA"/>
        </a:accent4>
        <a:accent5>
          <a:srgbClr val="C6B1CD"/>
        </a:accent5>
        <a:accent6>
          <a:srgbClr val="2A7B8E"/>
        </a:accent6>
        <a:hlink>
          <a:srgbClr val="E67528"/>
        </a:hlink>
        <a:folHlink>
          <a:srgbClr val="14CE0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669</Words>
  <Application>Microsoft Office PowerPoint</Application>
  <PresentationFormat>On-screen Show (4:3)</PresentationFormat>
  <Paragraphs>130</Paragraphs>
  <Slides>26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Concourse</vt:lpstr>
      <vt:lpstr>Ppt0000000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Perfect Storm </vt:lpstr>
      <vt:lpstr>How Much Lead Does It Take To Poison A Child?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Regional Lead Exposure Data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State of New Hampshire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Workgroup Planning</dc:title>
  <dc:creator>TILLEY, PATRICIA</dc:creator>
  <cp:lastModifiedBy>EventsYourWay</cp:lastModifiedBy>
  <cp:revision>351</cp:revision>
  <cp:lastPrinted>2019-08-06T14:18:01Z</cp:lastPrinted>
  <dcterms:created xsi:type="dcterms:W3CDTF">2018-12-05T14:46:32Z</dcterms:created>
  <dcterms:modified xsi:type="dcterms:W3CDTF">2019-11-01T13:41:49Z</dcterms:modified>
</cp:coreProperties>
</file>